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715" r:id="rId2"/>
    <p:sldId id="716" r:id="rId3"/>
    <p:sldId id="857" r:id="rId4"/>
    <p:sldId id="812" r:id="rId5"/>
    <p:sldId id="814" r:id="rId6"/>
    <p:sldId id="815" r:id="rId7"/>
    <p:sldId id="817" r:id="rId8"/>
    <p:sldId id="816" r:id="rId9"/>
    <p:sldId id="818" r:id="rId10"/>
    <p:sldId id="819" r:id="rId11"/>
    <p:sldId id="820" r:id="rId12"/>
    <p:sldId id="847" r:id="rId13"/>
    <p:sldId id="821" r:id="rId14"/>
    <p:sldId id="822" r:id="rId15"/>
    <p:sldId id="823" r:id="rId16"/>
    <p:sldId id="824" r:id="rId17"/>
    <p:sldId id="825" r:id="rId18"/>
    <p:sldId id="827" r:id="rId19"/>
    <p:sldId id="830" r:id="rId20"/>
    <p:sldId id="831" r:id="rId21"/>
    <p:sldId id="828" r:id="rId22"/>
    <p:sldId id="829" r:id="rId23"/>
    <p:sldId id="832" r:id="rId24"/>
    <p:sldId id="833" r:id="rId25"/>
    <p:sldId id="834" r:id="rId26"/>
    <p:sldId id="835" r:id="rId27"/>
    <p:sldId id="836" r:id="rId28"/>
    <p:sldId id="837" r:id="rId29"/>
    <p:sldId id="838" r:id="rId30"/>
    <p:sldId id="839" r:id="rId31"/>
    <p:sldId id="840" r:id="rId32"/>
    <p:sldId id="843" r:id="rId33"/>
    <p:sldId id="844" r:id="rId34"/>
    <p:sldId id="845" r:id="rId35"/>
    <p:sldId id="842" r:id="rId36"/>
    <p:sldId id="841" r:id="rId37"/>
    <p:sldId id="846" r:id="rId38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0000"/>
    <a:srgbClr val="EAC5B4"/>
    <a:srgbClr val="92D050"/>
    <a:srgbClr val="FFFF00"/>
    <a:srgbClr val="000000"/>
    <a:srgbClr val="004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830" autoAdjust="0"/>
  </p:normalViewPr>
  <p:slideViewPr>
    <p:cSldViewPr>
      <p:cViewPr varScale="1">
        <p:scale>
          <a:sx n="121" d="100"/>
          <a:sy n="121" d="100"/>
        </p:scale>
        <p:origin x="89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2376"/>
    </p:cViewPr>
  </p:sorterViewPr>
  <p:notesViewPr>
    <p:cSldViewPr>
      <p:cViewPr varScale="1">
        <p:scale>
          <a:sx n="93" d="100"/>
          <a:sy n="93" d="100"/>
        </p:scale>
        <p:origin x="-2820" y="-12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341" cy="495696"/>
          </a:xfrm>
          <a:prstGeom prst="rect">
            <a:avLst/>
          </a:prstGeom>
        </p:spPr>
        <p:txBody>
          <a:bodyPr vert="horz" wrap="square" lIns="91568" tIns="45784" rIns="91568" bIns="4578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744" y="0"/>
            <a:ext cx="2945341" cy="495696"/>
          </a:xfrm>
          <a:prstGeom prst="rect">
            <a:avLst/>
          </a:prstGeom>
        </p:spPr>
        <p:txBody>
          <a:bodyPr vert="horz" wrap="square" lIns="91568" tIns="45784" rIns="91568" bIns="4578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EAD33C-7CD8-42A5-8044-D2546682594B}" type="datetimeFigureOut">
              <a:rPr lang="de-DE"/>
              <a:pPr/>
              <a:t>27.01.26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9354"/>
            <a:ext cx="2945341" cy="495696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744" y="9429354"/>
            <a:ext cx="2945341" cy="495696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05B2C8-4993-4640-BFE0-B678DBEECB7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32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341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8" tIns="45784" rIns="91568" bIns="4578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744" y="0"/>
            <a:ext cx="2945341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8" tIns="45784" rIns="91568" bIns="4578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1126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5471"/>
            <a:ext cx="5438776" cy="446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8" tIns="45784" rIns="91568" bIns="45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354"/>
            <a:ext cx="2945341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36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744" y="9429354"/>
            <a:ext cx="2945341" cy="49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06C388-88A5-40CA-891B-C00D42292D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8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65475F-5386-42B3-AE89-AE0631BFD9CF}" type="slidenum">
              <a:rPr lang="en-US"/>
              <a:pPr/>
              <a:t>1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199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E0C38-6F3C-469A-ADB0-7782DC0E2AA9}" type="slidenum">
              <a:rPr lang="en-US"/>
              <a:pPr/>
              <a:t>2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555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4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5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5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67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6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1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7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12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8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43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9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12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10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808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11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31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12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99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13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424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14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89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15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27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16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74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17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90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18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52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19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360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20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28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21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50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22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636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23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04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24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6502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25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69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26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648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27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10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28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029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29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57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30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252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31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718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32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904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33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314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34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304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35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082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30D7D-431A-4C70-932D-D97FDAED9724}" type="slidenum">
              <a:rPr lang="en-GB"/>
              <a:pPr/>
              <a:t>36</a:t>
            </a:fld>
            <a:endParaRPr lang="en-GB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65175"/>
            <a:ext cx="4965700" cy="372427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818" y="4729771"/>
            <a:ext cx="4918449" cy="443743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7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9138"/>
            <a:ext cx="4038600" cy="3705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9138"/>
            <a:ext cx="4038600" cy="3705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92150"/>
            <a:ext cx="2057400" cy="50022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2150"/>
            <a:ext cx="6019800" cy="50022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43063"/>
            <a:ext cx="8229600" cy="405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8644524" y="3473"/>
            <a:ext cx="487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t>[</a:t>
            </a:r>
            <a:fld id="{FFEDAC25-4A2B-4472-841A-6F92B5C36BF3}" type="slidenum">
              <a:rPr lang="en-US" sz="160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0"/>
              </a:rPr>
              <a:pPr algn="r"/>
              <a:t>‹#›</a:t>
            </a:fld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tiff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3" Type="http://schemas.openxmlformats.org/officeDocument/2006/relationships/image" Target="../media/image33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0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10.png"/><Relationship Id="rId7" Type="http://schemas.openxmlformats.org/officeDocument/2006/relationships/image" Target="../media/image6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0.png"/><Relationship Id="rId5" Type="http://schemas.openxmlformats.org/officeDocument/2006/relationships/image" Target="../media/image330.png"/><Relationship Id="rId4" Type="http://schemas.openxmlformats.org/officeDocument/2006/relationships/image" Target="../media/image6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8" name="Group 7"/>
          <p:cNvGrpSpPr>
            <a:grpSpLocks/>
          </p:cNvGrpSpPr>
          <p:nvPr/>
        </p:nvGrpSpPr>
        <p:grpSpPr bwMode="auto">
          <a:xfrm>
            <a:off x="177800" y="260350"/>
            <a:ext cx="4538663" cy="6335713"/>
            <a:chOff x="21" y="119"/>
            <a:chExt cx="3040" cy="4082"/>
          </a:xfrm>
        </p:grpSpPr>
        <p:pic>
          <p:nvPicPr>
            <p:cNvPr id="5428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08" y="3238"/>
              <a:ext cx="953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1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08" y="1162"/>
              <a:ext cx="953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2" name="Picture 10" descr="02-Moscow-SamaraSW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" y="2205"/>
              <a:ext cx="953" cy="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3" name="Picture 11" descr="Songd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" y="119"/>
              <a:ext cx="953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4" name="Picture 12" descr="S21-ASW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64" y="1163"/>
              <a:ext cx="939" cy="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5" name="Picture 13" descr="Wind FarmSW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" y="3238"/>
              <a:ext cx="971" cy="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6" name="Picture 14" descr="Winter9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064" y="2202"/>
              <a:ext cx="953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7" name="Picture 15" descr="34-35_Helgeland_NY_SW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108" y="2201"/>
              <a:ext cx="952" cy="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8" name="Picture 1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064" y="119"/>
              <a:ext cx="953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89" name="Picture 17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064" y="3238"/>
              <a:ext cx="947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0" name="Picture 1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10" y="120"/>
              <a:ext cx="950" cy="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291" name="Picture 1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" y="1163"/>
              <a:ext cx="950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87900" y="-243408"/>
            <a:ext cx="4173538" cy="1851310"/>
          </a:xfrm>
        </p:spPr>
        <p:txBody>
          <a:bodyPr/>
          <a:lstStyle/>
          <a:p>
            <a:pPr algn="r" eaLnBrk="1" hangingPunct="1"/>
            <a:r>
              <a:rPr lang="en-US" sz="4000" dirty="0">
                <a:latin typeface="Calibri" pitchFamily="34" charset="0"/>
              </a:rPr>
              <a:t>TBA 4125 </a:t>
            </a:r>
            <a:r>
              <a:rPr lang="en-US" sz="4000" dirty="0" err="1">
                <a:latin typeface="Calibri" pitchFamily="34" charset="0"/>
              </a:rPr>
              <a:t>Prosjektering</a:t>
            </a:r>
            <a:endParaRPr lang="en-US" sz="4000" dirty="0">
              <a:latin typeface="Calibri" pitchFamily="34" charset="0"/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76825" y="3644900"/>
            <a:ext cx="3816350" cy="1752600"/>
          </a:xfrm>
        </p:spPr>
        <p:txBody>
          <a:bodyPr/>
          <a:lstStyle/>
          <a:p>
            <a:pPr algn="r" eaLnBrk="1" hangingPunct="1"/>
            <a:endParaRPr lang="de-CH" sz="1800" dirty="0">
              <a:latin typeface="Calibri" pitchFamily="34" charset="0"/>
            </a:endParaRPr>
          </a:p>
          <a:p>
            <a:pPr algn="r" eaLnBrk="1" hangingPunct="1"/>
            <a:endParaRPr lang="de-CH" sz="1800" dirty="0">
              <a:latin typeface="Calibri" pitchFamily="34" charset="0"/>
            </a:endParaRPr>
          </a:p>
          <a:p>
            <a:pPr algn="r" eaLnBrk="1" hangingPunct="1"/>
            <a:r>
              <a:rPr lang="de-CH" dirty="0">
                <a:latin typeface="Calibri" pitchFamily="34" charset="0"/>
              </a:rPr>
              <a:t>Jochen Köhler</a:t>
            </a:r>
          </a:p>
        </p:txBody>
      </p:sp>
      <p:sp>
        <p:nvSpPr>
          <p:cNvPr id="3" name="Rectangle 2"/>
          <p:cNvSpPr/>
          <p:nvPr/>
        </p:nvSpPr>
        <p:spPr>
          <a:xfrm>
            <a:off x="8820472" y="0"/>
            <a:ext cx="323528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4626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146" y="5821508"/>
            <a:ext cx="2260326" cy="75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4788024" y="2276872"/>
            <a:ext cx="4173538" cy="185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pPr algn="r" eaLnBrk="1" hangingPunct="1"/>
            <a:r>
              <a:rPr lang="en-US" kern="0" dirty="0">
                <a:latin typeface="Calibri" pitchFamily="34" charset="0"/>
              </a:rPr>
              <a:t>K_06: </a:t>
            </a:r>
            <a:br>
              <a:rPr lang="en-US" kern="0" dirty="0">
                <a:latin typeface="Calibri" pitchFamily="34" charset="0"/>
              </a:rPr>
            </a:br>
            <a:r>
              <a:rPr lang="en-US" kern="0" dirty="0" err="1">
                <a:latin typeface="Calibri" pitchFamily="34" charset="0"/>
              </a:rPr>
              <a:t>Snølaster</a:t>
            </a:r>
            <a:br>
              <a:rPr lang="en-US" kern="0" dirty="0">
                <a:latin typeface="Calibri" pitchFamily="34" charset="0"/>
              </a:rPr>
            </a:br>
            <a:r>
              <a:rPr lang="en-US" kern="0" dirty="0" err="1">
                <a:latin typeface="Calibri" pitchFamily="34" charset="0"/>
              </a:rPr>
              <a:t>Vindlaster</a:t>
            </a:r>
            <a:endParaRPr lang="en-US" kern="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15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6" descr="2Titelbild"/>
          <p:cNvPicPr>
            <a:picLocks noChangeAspect="1" noChangeArrowheads="1"/>
          </p:cNvPicPr>
          <p:nvPr/>
        </p:nvPicPr>
        <p:blipFill rotWithShape="1">
          <a:blip r:embed="rId3" cstate="print"/>
          <a:srcRect r="50000"/>
          <a:stretch/>
        </p:blipFill>
        <p:spPr bwMode="auto">
          <a:xfrm>
            <a:off x="-612775" y="0"/>
            <a:ext cx="5099050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8"/>
          <p:cNvSpPr>
            <a:spLocks noChangeArrowheads="1"/>
          </p:cNvSpPr>
          <p:nvPr/>
        </p:nvSpPr>
        <p:spPr bwMode="auto">
          <a:xfrm>
            <a:off x="4572000" y="1"/>
            <a:ext cx="5000660" cy="7072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787900" y="116632"/>
            <a:ext cx="4173538" cy="2304256"/>
          </a:xfrm>
          <a:noFill/>
        </p:spPr>
        <p:txBody>
          <a:bodyPr anchor="t"/>
          <a:lstStyle/>
          <a:p>
            <a:pPr eaLnBrk="1" hangingPunct="1"/>
            <a:r>
              <a:rPr lang="en-GB" sz="3600" dirty="0" err="1">
                <a:latin typeface="Calibri" pitchFamily="34" charset="0"/>
              </a:rPr>
              <a:t>Oversikt</a:t>
            </a:r>
            <a:br>
              <a:rPr lang="en-GB" sz="3600" dirty="0">
                <a:latin typeface="Calibri" pitchFamily="34" charset="0"/>
              </a:rPr>
            </a:br>
            <a:br>
              <a:rPr lang="en-GB" sz="2800" dirty="0">
                <a:latin typeface="Calibri" pitchFamily="34" charset="0"/>
              </a:rPr>
            </a:br>
            <a:br>
              <a:rPr lang="en-GB" dirty="0">
                <a:latin typeface="Calibri" pitchFamily="34" charset="0"/>
              </a:rPr>
            </a:br>
            <a:r>
              <a:rPr lang="en-GB" sz="2800" dirty="0" err="1">
                <a:latin typeface="Calibri" pitchFamily="34" charset="0"/>
              </a:rPr>
              <a:t>Læringsmål</a:t>
            </a:r>
            <a:r>
              <a:rPr lang="en-GB" sz="2800" dirty="0">
                <a:latin typeface="Calibri" pitchFamily="34" charset="0"/>
              </a:rPr>
              <a:t>:</a:t>
            </a:r>
            <a:br>
              <a:rPr lang="en-GB" sz="2400" dirty="0">
                <a:latin typeface="Calibri" pitchFamily="34" charset="0"/>
              </a:rPr>
            </a:br>
            <a:br>
              <a:rPr lang="en-GB" sz="2400" dirty="0">
                <a:latin typeface="Calibri" pitchFamily="34" charset="0"/>
              </a:rPr>
            </a:br>
            <a:endParaRPr lang="en-GB" sz="2400" dirty="0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86275" y="4913598"/>
            <a:ext cx="4752528" cy="21544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Calibri" panose="020F0502020204030204" pitchFamily="34" charset="0"/>
              </a:rPr>
              <a:t>Reading:</a:t>
            </a:r>
          </a:p>
          <a:p>
            <a:endParaRPr lang="nb-NO" sz="1400" dirty="0">
              <a:latin typeface="Calibri" panose="020F0502020204030204" pitchFamily="34" charset="0"/>
            </a:endParaRPr>
          </a:p>
          <a:p>
            <a:r>
              <a:rPr lang="nb-NO" sz="1400" dirty="0">
                <a:latin typeface="Calibri" panose="020F0502020204030204" pitchFamily="34" charset="0"/>
              </a:rPr>
              <a:t>Per Kr. Larsen – Konstruksjonsteknikk</a:t>
            </a:r>
          </a:p>
          <a:p>
            <a:r>
              <a:rPr lang="nb-NO" sz="1400" dirty="0" err="1">
                <a:latin typeface="Calibri" panose="020F0502020204030204" pitchFamily="34" charset="0"/>
              </a:rPr>
              <a:t>Chap</a:t>
            </a:r>
            <a:r>
              <a:rPr lang="nb-NO" sz="1400" dirty="0">
                <a:latin typeface="Calibri" panose="020F0502020204030204" pitchFamily="34" charset="0"/>
              </a:rPr>
              <a:t>. 3.3 – 3.5</a:t>
            </a:r>
          </a:p>
          <a:p>
            <a:endParaRPr lang="nb-NO" sz="1400" dirty="0">
              <a:latin typeface="Calibri" panose="020F0502020204030204" pitchFamily="34" charset="0"/>
            </a:endParaRPr>
          </a:p>
          <a:p>
            <a:r>
              <a:rPr lang="nb-NO" sz="1400" dirty="0">
                <a:latin typeface="Calibri" panose="020F0502020204030204" pitchFamily="34" charset="0"/>
              </a:rPr>
              <a:t>NS-EN 1990:2002 Basis </a:t>
            </a:r>
            <a:r>
              <a:rPr lang="nb-NO" sz="1400" dirty="0" err="1">
                <a:latin typeface="Calibri" panose="020F0502020204030204" pitchFamily="34" charset="0"/>
              </a:rPr>
              <a:t>of</a:t>
            </a:r>
            <a:r>
              <a:rPr lang="nb-NO" sz="1400" dirty="0">
                <a:latin typeface="Calibri" panose="020F0502020204030204" pitchFamily="34" charset="0"/>
              </a:rPr>
              <a:t> Design</a:t>
            </a:r>
          </a:p>
          <a:p>
            <a:r>
              <a:rPr lang="nb-NO" sz="1400" dirty="0">
                <a:latin typeface="Calibri" panose="020F0502020204030204" pitchFamily="34" charset="0"/>
              </a:rPr>
              <a:t>NS-EN 1991-1-3:2003 </a:t>
            </a:r>
            <a:r>
              <a:rPr lang="nb-NO" sz="1400" dirty="0" err="1">
                <a:latin typeface="Calibri" panose="020F0502020204030204" pitchFamily="34" charset="0"/>
              </a:rPr>
              <a:t>Snow</a:t>
            </a:r>
            <a:endParaRPr lang="nb-NO" sz="1400" dirty="0">
              <a:latin typeface="Calibri" panose="020F0502020204030204" pitchFamily="34" charset="0"/>
            </a:endParaRPr>
          </a:p>
          <a:p>
            <a:r>
              <a:rPr lang="nb-NO" sz="1400" dirty="0">
                <a:latin typeface="Calibri" panose="020F0502020204030204" pitchFamily="34" charset="0"/>
              </a:rPr>
              <a:t>NS-EN 1991-1-4:2005 Wind</a:t>
            </a:r>
          </a:p>
          <a:p>
            <a:endParaRPr lang="nb-NO" dirty="0"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38A8CA-316F-0328-2473-18B33FFAEF5A}"/>
              </a:ext>
            </a:extLst>
          </p:cNvPr>
          <p:cNvSpPr/>
          <p:nvPr/>
        </p:nvSpPr>
        <p:spPr>
          <a:xfrm>
            <a:off x="4427984" y="2082419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Grunnleggende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forståelse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av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vind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snøfenomener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påvirker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konstruksjoner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I stand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å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kvantifisere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vind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snøbelastninger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latin typeface="Calibri" panose="020F0502020204030204" pitchFamily="34" charset="0"/>
                <a:cs typeface="Calibri" panose="020F0502020204030204" pitchFamily="34" charset="0"/>
              </a:rPr>
              <a:t>bygninger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333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3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Snølast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bygninger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219256" cy="1728192"/>
              </a:xfrm>
            </p:spPr>
            <p:txBody>
              <a:bodyPr/>
              <a:lstStyle/>
              <a:p>
                <a:r>
                  <a:rPr lang="en-US" dirty="0">
                    <a:latin typeface="Calibri" panose="020F0502020204030204" pitchFamily="34" charset="0"/>
                  </a:rPr>
                  <a:t>I </a:t>
                </a:r>
                <a:r>
                  <a:rPr lang="en-US" dirty="0" err="1">
                    <a:latin typeface="Calibri" panose="020F0502020204030204" pitchFamily="34" charset="0"/>
                  </a:rPr>
                  <a:t>følge</a:t>
                </a: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dirty="0" err="1">
                    <a:latin typeface="Calibri" panose="020F0502020204030204" pitchFamily="34" charset="0"/>
                  </a:rPr>
                  <a:t>Eurokode</a:t>
                </a:r>
                <a:r>
                  <a:rPr lang="en-US" dirty="0">
                    <a:latin typeface="Calibri" panose="020F0502020204030204" pitchFamily="34" charset="0"/>
                  </a:rPr>
                  <a:t> 1 (EC1) </a:t>
                </a:r>
                <a:r>
                  <a:rPr lang="en-US" dirty="0" err="1">
                    <a:latin typeface="Calibri" panose="020F0502020204030204" pitchFamily="34" charset="0"/>
                  </a:rPr>
                  <a:t>bestemmes</a:t>
                </a: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dirty="0" err="1">
                    <a:latin typeface="Calibri" panose="020F0502020204030204" pitchFamily="34" charset="0"/>
                  </a:rPr>
                  <a:t>snølast</a:t>
                </a: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dirty="0" err="1">
                    <a:latin typeface="Calibri" panose="020F0502020204030204" pitchFamily="34" charset="0"/>
                  </a:rPr>
                  <a:t>på</a:t>
                </a: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dirty="0" err="1">
                    <a:latin typeface="Calibri" panose="020F0502020204030204" pitchFamily="34" charset="0"/>
                  </a:rPr>
                  <a:t>tak</a:t>
                </a: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dirty="0" err="1">
                    <a:latin typeface="Calibri" panose="020F0502020204030204" pitchFamily="34" charset="0"/>
                  </a:rPr>
                  <a:t>som</a:t>
                </a: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dirty="0" err="1">
                    <a:latin typeface="Calibri" panose="020F0502020204030204" pitchFamily="34" charset="0"/>
                  </a:rPr>
                  <a:t>følger</a:t>
                </a:r>
                <a:r>
                  <a:rPr lang="en-US" dirty="0">
                    <a:latin typeface="Calibri" panose="020F0502020204030204" pitchFamily="34" charset="0"/>
                  </a:rPr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𝑠</m:t>
                      </m:r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219256" cy="1728192"/>
              </a:xfrm>
              <a:blipFill>
                <a:blip r:embed="rId3"/>
                <a:stretch>
                  <a:fillRect l="-1235" t="-365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 txBox="1">
                <a:spLocks/>
              </p:cNvSpPr>
              <p:nvPr/>
            </p:nvSpPr>
            <p:spPr bwMode="auto">
              <a:xfrm>
                <a:off x="457200" y="3068960"/>
                <a:ext cx="8795320" cy="1728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kern="0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kern="0" smtClean="0">
                        <a:latin typeface="Cambria Math"/>
                      </a:rPr>
                      <m:t>:</m:t>
                    </m:r>
                  </m:oMath>
                </a14:m>
                <a:r>
                  <a:rPr lang="en-US" kern="0" dirty="0">
                    <a:latin typeface="Calibri" panose="020F0502020204030204" pitchFamily="34" charset="0"/>
                    <a:ea typeface="Cambria Math"/>
                  </a:rPr>
                  <a:t> Karakteristisk snølast på bakken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kern="0" dirty="0">
                    <a:latin typeface="Calibri" panose="020F0502020204030204" pitchFamily="34" charset="0"/>
                    <a:ea typeface="Cambria Math"/>
                  </a:rPr>
                  <a:t>: </a:t>
                </a:r>
                <a:r>
                  <a:rPr lang="en-US" kern="0" dirty="0" err="1">
                    <a:latin typeface="Calibri" panose="020F0502020204030204" pitchFamily="34" charset="0"/>
                    <a:ea typeface="Cambria Math"/>
                  </a:rPr>
                  <a:t>Formfaktor</a:t>
                </a:r>
                <a:r>
                  <a:rPr lang="en-US" kern="0" dirty="0">
                    <a:latin typeface="Calibri" panose="020F0502020204030204" pitchFamily="34" charset="0"/>
                    <a:ea typeface="Cambria Math"/>
                  </a:rPr>
                  <a:t> for </a:t>
                </a:r>
                <a:r>
                  <a:rPr lang="en-US" kern="0" dirty="0" err="1">
                    <a:latin typeface="Calibri" panose="020F0502020204030204" pitchFamily="34" charset="0"/>
                    <a:ea typeface="Cambria Math"/>
                  </a:rPr>
                  <a:t>snø</a:t>
                </a:r>
                <a:endParaRPr lang="en-US" kern="0" dirty="0">
                  <a:latin typeface="Calibri" panose="020F0502020204030204" pitchFamily="34" charset="0"/>
                  <a:ea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 ker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en-US" i="1" kern="0">
                            <a:latin typeface="Cambria Math"/>
                            <a:ea typeface="Cambria Math"/>
                          </a:rPr>
                          <m:t>𝑒</m:t>
                        </m:r>
                      </m:sub>
                    </m:sSub>
                    <m:r>
                      <a:rPr lang="en-US" b="0" i="1" kern="0" smtClean="0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en-US" kern="0" dirty="0">
                    <a:latin typeface="Calibri" panose="020F0502020204030204" pitchFamily="34" charset="0"/>
                  </a:rPr>
                  <a:t> Eksponeringsfaktor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 kern="0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en-US" i="1" kern="0">
                            <a:latin typeface="Cambria Math"/>
                            <a:ea typeface="Cambria Math"/>
                          </a:rPr>
                          <m:t>𝑡</m:t>
                        </m:r>
                      </m:sub>
                    </m:sSub>
                    <m:r>
                      <a:rPr lang="en-US" b="0" i="1" kern="0" smtClean="0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en-US" kern="0" dirty="0">
                    <a:latin typeface="Calibri" panose="020F0502020204030204" pitchFamily="34" charset="0"/>
                  </a:rPr>
                  <a:t> Termisk faktor (→ = 1 er en konservativ antagelse (anbefalt))</a:t>
                </a:r>
              </a:p>
              <a:p>
                <a:endParaRPr lang="en-US" kern="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068960"/>
                <a:ext cx="8795320" cy="1728192"/>
              </a:xfrm>
              <a:prstGeom prst="rect">
                <a:avLst/>
              </a:prstGeom>
              <a:blipFill>
                <a:blip r:embed="rId4"/>
                <a:stretch>
                  <a:fillRect l="-144" t="-2190" b="-1094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7064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Snølast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bygninger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60095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/>
                        </a:rPr>
                        <m:t>𝑠</m:t>
                      </m:r>
                      <m:r>
                        <a:rPr lang="nb-NO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nb-NO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6034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Snølast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bygninger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/>
                        </a:rPr>
                        <m:t>𝑠</m:t>
                      </m:r>
                      <m:r>
                        <a:rPr lang="nb-NO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nb-NO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15"/>
          <a:stretch>
            <a:fillRect/>
          </a:stretch>
        </p:blipFill>
        <p:spPr bwMode="auto">
          <a:xfrm>
            <a:off x="539750" y="1266825"/>
            <a:ext cx="5802313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33" r="67737"/>
          <a:stretch>
            <a:fillRect/>
          </a:stretch>
        </p:blipFill>
        <p:spPr bwMode="auto">
          <a:xfrm>
            <a:off x="6659563" y="1482725"/>
            <a:ext cx="187325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95536" y="4077072"/>
            <a:ext cx="8219256" cy="1728192"/>
          </a:xfrm>
        </p:spPr>
        <p:txBody>
          <a:bodyPr/>
          <a:lstStyle/>
          <a:p>
            <a:pPr algn="l"/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Snø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fordeler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seg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forskjellig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avhengig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takets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form.</a:t>
            </a:r>
          </a:p>
          <a:p>
            <a:pPr algn="l"/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Det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skilles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generelt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mellom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ikke-drivsnø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drivsnø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» (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begge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relevante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GB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dimensjonering</a:t>
            </a:r>
            <a:r>
              <a:rPr lang="en-GB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4926657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Snølast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bygninger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/>
                        </a:rPr>
                        <m:t>𝑠</m:t>
                      </m:r>
                      <m:r>
                        <a:rPr lang="nb-NO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nb-NO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Skråtak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174" y="1196752"/>
            <a:ext cx="2489234" cy="238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3356992"/>
            <a:ext cx="5070326" cy="311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148" y="3644849"/>
            <a:ext cx="4536356" cy="309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3091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52"/>
          <a:stretch/>
        </p:blipFill>
        <p:spPr bwMode="auto">
          <a:xfrm>
            <a:off x="3018036" y="1196753"/>
            <a:ext cx="4306785" cy="328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Snølast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bygninger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/>
                        </a:rPr>
                        <m:t>𝑠</m:t>
                      </m:r>
                      <m:r>
                        <a:rPr lang="nb-NO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sz="2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nb-NO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𝐶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nb-NO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nb-NO" sz="2400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77007"/>
                <a:ext cx="194421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Skråtak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458" y="5068566"/>
            <a:ext cx="6452642" cy="166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66794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Vindlast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581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416050"/>
            <a:ext cx="385127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3816350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509838"/>
            <a:ext cx="5184775" cy="38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89316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368425"/>
            <a:ext cx="770255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38485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714"/>
            <a:ext cx="4427984" cy="675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 descr="Windmessu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04" y="4221088"/>
            <a:ext cx="28575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Vindmåling</a:t>
            </a:r>
            <a:r>
              <a:rPr lang="en-US" dirty="0">
                <a:latin typeface="Calibri" panose="020F0502020204030204" pitchFamily="34" charset="0"/>
              </a:rPr>
              <a:t>  </a:t>
            </a:r>
          </a:p>
          <a:p>
            <a:r>
              <a:rPr lang="en-US" dirty="0" err="1">
                <a:latin typeface="Calibri" panose="020F0502020204030204" pitchFamily="34" charset="0"/>
              </a:rPr>
              <a:t>Gjennomsnitt</a:t>
            </a:r>
            <a:r>
              <a:rPr lang="en-US" dirty="0">
                <a:latin typeface="Calibri" panose="020F0502020204030204" pitchFamily="34" charset="0"/>
              </a:rPr>
              <a:t> (10 </a:t>
            </a:r>
            <a:r>
              <a:rPr lang="en-US" dirty="0" err="1">
                <a:latin typeface="Calibri" panose="020F0502020204030204" pitchFamily="34" charset="0"/>
              </a:rPr>
              <a:t>minutter</a:t>
            </a:r>
            <a:r>
              <a:rPr lang="en-US" dirty="0">
                <a:latin typeface="Calibri" panose="020F0502020204030204" pitchFamily="34" charset="0"/>
              </a:rPr>
              <a:t>)  </a:t>
            </a:r>
          </a:p>
          <a:p>
            <a:r>
              <a:rPr lang="en-US" dirty="0" err="1">
                <a:latin typeface="Calibri" panose="020F0502020204030204" pitchFamily="34" charset="0"/>
              </a:rPr>
              <a:t>Turbulens</a:t>
            </a:r>
            <a:r>
              <a:rPr lang="en-US" dirty="0">
                <a:latin typeface="Calibri" panose="020F0502020204030204" pitchFamily="34" charset="0"/>
              </a:rPr>
              <a:t> (10 </a:t>
            </a:r>
            <a:r>
              <a:rPr lang="en-US" dirty="0" err="1">
                <a:latin typeface="Calibri" panose="020F0502020204030204" pitchFamily="34" charset="0"/>
              </a:rPr>
              <a:t>sekunder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793533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61156" y="1340768"/>
            <a:ext cx="3312368" cy="1728192"/>
          </a:xfrm>
        </p:spPr>
        <p:txBody>
          <a:bodyPr/>
          <a:lstStyle/>
          <a:p>
            <a:r>
              <a:rPr lang="nb-NO" noProof="0" dirty="0">
                <a:latin typeface="Calibri" panose="020F0502020204030204" pitchFamily="34" charset="0"/>
              </a:rPr>
              <a:t>Effekt av høyde over terrenget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00" y="2204864"/>
            <a:ext cx="8751557" cy="370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" r="7397"/>
          <a:stretch>
            <a:fillRect/>
          </a:stretch>
        </p:blipFill>
        <p:spPr bwMode="auto">
          <a:xfrm>
            <a:off x="3995936" y="692696"/>
            <a:ext cx="4926285" cy="5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4980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00" y="2204864"/>
            <a:ext cx="8751557" cy="3708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" r="7397"/>
          <a:stretch>
            <a:fillRect/>
          </a:stretch>
        </p:blipFill>
        <p:spPr bwMode="auto">
          <a:xfrm>
            <a:off x="3995936" y="692696"/>
            <a:ext cx="4926285" cy="5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5470FB-712A-8A43-A6DF-B8489172AF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268" y="548680"/>
            <a:ext cx="3650828" cy="577494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338EE0-00AC-3611-A929-C19873A0D929}"/>
              </a:ext>
            </a:extLst>
          </p:cNvPr>
          <p:cNvSpPr txBox="1">
            <a:spLocks/>
          </p:cNvSpPr>
          <p:nvPr/>
        </p:nvSpPr>
        <p:spPr bwMode="auto">
          <a:xfrm>
            <a:off x="261156" y="1340768"/>
            <a:ext cx="331236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kern="0">
                <a:latin typeface="Calibri" panose="020F0502020204030204" pitchFamily="34" charset="0"/>
              </a:rPr>
              <a:t>Effekt av høyde over terrenget</a:t>
            </a:r>
            <a:endParaRPr lang="nb-NO" kern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2877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Referansevindhastighet</a:t>
            </a: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10" name="Group 14"/>
          <p:cNvGrpSpPr>
            <a:grpSpLocks/>
          </p:cNvGrpSpPr>
          <p:nvPr/>
        </p:nvGrpSpPr>
        <p:grpSpPr bwMode="auto">
          <a:xfrm>
            <a:off x="977279" y="2137193"/>
            <a:ext cx="7200900" cy="4119562"/>
            <a:chOff x="323850" y="1268413"/>
            <a:chExt cx="8513763" cy="5056187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268413"/>
              <a:ext cx="3889375" cy="72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1268413"/>
              <a:ext cx="38290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07" b="25856"/>
            <a:stretch>
              <a:fillRect/>
            </a:stretch>
          </p:blipFill>
          <p:spPr bwMode="auto">
            <a:xfrm>
              <a:off x="323850" y="1989138"/>
              <a:ext cx="4291013" cy="4335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1989138"/>
              <a:ext cx="3905250" cy="276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03340"/>
            <a:ext cx="7919808" cy="669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40846" y="5363924"/>
                <a:ext cx="2621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nb-NO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basisvindhastighet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46" y="5363924"/>
                <a:ext cx="2621808" cy="369332"/>
              </a:xfrm>
              <a:prstGeom prst="rect">
                <a:avLst/>
              </a:prstGeom>
              <a:blipFill rotWithShape="1">
                <a:blip r:embed="rId7"/>
                <a:stretch>
                  <a:fillRect t="-8333" r="-1395" b="-2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940846" y="5717573"/>
                <a:ext cx="371640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𝑑𝑖𝑟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𝑠𝑒𝑎𝑠𝑜𝑛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𝑎𝑙𝑡</m:t>
                          </m:r>
                        </m:sub>
                      </m:sSub>
                      <m:r>
                        <a:rPr lang="nb-NO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𝑝𝑟𝑜𝑏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𝑏</m:t>
                          </m:r>
                          <m:r>
                            <a:rPr lang="nb-NO" i="1">
                              <a:latin typeface="Cambria Math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846" y="5717573"/>
                <a:ext cx="3716402" cy="390748"/>
              </a:xfrm>
              <a:prstGeom prst="rect">
                <a:avLst/>
              </a:prstGeom>
              <a:blipFill rotWithShape="1">
                <a:blip r:embed="rId8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V="1">
            <a:off x="5398376" y="6099089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59257" y="6176337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retningsfaktor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467774" y="6099089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96136" y="6153399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årstidsfaktor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32240" y="6142299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nivåfaktor</a:t>
            </a:r>
          </a:p>
        </p:txBody>
      </p:sp>
      <p:cxnSp>
        <p:nvCxnSpPr>
          <p:cNvPr id="24" name="Straight Arrow Connector 23"/>
          <p:cNvCxnSpPr>
            <a:stCxn id="23" idx="0"/>
          </p:cNvCxnSpPr>
          <p:nvPr/>
        </p:nvCxnSpPr>
        <p:spPr>
          <a:xfrm flipH="1" flipV="1">
            <a:off x="7142302" y="6062007"/>
            <a:ext cx="14895" cy="802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582153" y="6153096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returperioden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7812360" y="6062007"/>
            <a:ext cx="216024" cy="1143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6701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2" grpId="0"/>
      <p:bldP spid="23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Retningsfaktor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59257" y="601706"/>
                <a:ext cx="371640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𝑑𝑖𝑟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𝑠𝑒𝑎𝑠𝑜𝑛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𝑎𝑙𝑡</m:t>
                          </m:r>
                        </m:sub>
                      </m:sSub>
                      <m:r>
                        <a:rPr lang="nb-NO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𝑝𝑟𝑜𝑏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𝑏</m:t>
                          </m:r>
                          <m:r>
                            <a:rPr lang="nb-NO" i="1">
                              <a:latin typeface="Cambria Math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257" y="601706"/>
                <a:ext cx="3716402" cy="390748"/>
              </a:xfrm>
              <a:prstGeom prst="rect">
                <a:avLst/>
              </a:prstGeom>
              <a:blipFill rotWithShape="1">
                <a:blip r:embed="rId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5116787" y="983222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77668" y="1060470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retningsfaktor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186185" y="983222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14547" y="103753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årstidsfaktor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0651" y="1026432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nivåfaktor</a:t>
            </a:r>
          </a:p>
        </p:txBody>
      </p:sp>
      <p:cxnSp>
        <p:nvCxnSpPr>
          <p:cNvPr id="33" name="Straight Arrow Connector 32"/>
          <p:cNvCxnSpPr>
            <a:stCxn id="32" idx="0"/>
          </p:cNvCxnSpPr>
          <p:nvPr/>
        </p:nvCxnSpPr>
        <p:spPr>
          <a:xfrm flipH="1" flipV="1">
            <a:off x="6860713" y="946140"/>
            <a:ext cx="14895" cy="802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00564" y="1037229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returperioden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7530771" y="946140"/>
            <a:ext cx="216024" cy="1143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16832"/>
            <a:ext cx="6552728" cy="480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52248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Årstidseffekt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59257" y="601706"/>
                <a:ext cx="371640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𝑑𝑖𝑟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𝑠𝑒𝑎𝑠𝑜𝑛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𝑎𝑙𝑡</m:t>
                          </m:r>
                        </m:sub>
                      </m:sSub>
                      <m:r>
                        <a:rPr lang="nb-NO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𝑝𝑟𝑜𝑏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𝑏</m:t>
                          </m:r>
                          <m:r>
                            <a:rPr lang="nb-NO" i="1">
                              <a:latin typeface="Cambria Math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257" y="601706"/>
                <a:ext cx="3716402" cy="390748"/>
              </a:xfrm>
              <a:prstGeom prst="rect">
                <a:avLst/>
              </a:prstGeom>
              <a:blipFill rotWithShape="1">
                <a:blip r:embed="rId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5116787" y="983222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77668" y="1060470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retningsfaktor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186185" y="983222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14547" y="103753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årstidsfaktor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0651" y="1026432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nivåfaktor</a:t>
            </a:r>
          </a:p>
        </p:txBody>
      </p:sp>
      <p:cxnSp>
        <p:nvCxnSpPr>
          <p:cNvPr id="33" name="Straight Arrow Connector 32"/>
          <p:cNvCxnSpPr>
            <a:stCxn id="32" idx="0"/>
          </p:cNvCxnSpPr>
          <p:nvPr/>
        </p:nvCxnSpPr>
        <p:spPr>
          <a:xfrm flipH="1" flipV="1">
            <a:off x="6860713" y="946140"/>
            <a:ext cx="14895" cy="802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00564" y="1037229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returperioden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7530771" y="946140"/>
            <a:ext cx="216024" cy="1143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21" y="2780928"/>
            <a:ext cx="85725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63849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219256" cy="1728192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Nivå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effekt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59257" y="601706"/>
                <a:ext cx="371640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𝑑𝑖𝑟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𝑠𝑒𝑎𝑠𝑜𝑛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𝑎𝑙𝑡</m:t>
                          </m:r>
                        </m:sub>
                      </m:sSub>
                      <m:r>
                        <a:rPr lang="nb-NO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𝑝𝑟𝑜𝑏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𝑏</m:t>
                          </m:r>
                          <m:r>
                            <a:rPr lang="nb-NO" i="1">
                              <a:latin typeface="Cambria Math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257" y="601706"/>
                <a:ext cx="3716402" cy="390748"/>
              </a:xfrm>
              <a:prstGeom prst="rect">
                <a:avLst/>
              </a:prstGeom>
              <a:blipFill rotWithShape="1">
                <a:blip r:embed="rId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5116787" y="983222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377668" y="1060470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retningsfaktor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186185" y="983222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14547" y="1037532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årstidsfaktor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0651" y="1026432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nivåfaktor</a:t>
            </a:r>
          </a:p>
        </p:txBody>
      </p:sp>
      <p:cxnSp>
        <p:nvCxnSpPr>
          <p:cNvPr id="33" name="Straight Arrow Connector 32"/>
          <p:cNvCxnSpPr>
            <a:stCxn id="32" idx="0"/>
          </p:cNvCxnSpPr>
          <p:nvPr/>
        </p:nvCxnSpPr>
        <p:spPr>
          <a:xfrm flipH="1" flipV="1">
            <a:off x="6860713" y="946140"/>
            <a:ext cx="14895" cy="802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00564" y="1037229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returperioden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7530771" y="946140"/>
            <a:ext cx="216024" cy="1143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54" y="2021177"/>
            <a:ext cx="6732241" cy="482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34725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4248472" cy="1728192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Høydeprofil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avhengig</a:t>
            </a:r>
            <a:r>
              <a:rPr lang="en-US" dirty="0">
                <a:latin typeface="Calibri" panose="020F0502020204030204" pitchFamily="34" charset="0"/>
              </a:rPr>
              <a:t> av </a:t>
            </a:r>
            <a:r>
              <a:rPr lang="en-US" dirty="0" err="1">
                <a:latin typeface="Calibri" panose="020F0502020204030204" pitchFamily="34" charset="0"/>
              </a:rPr>
              <a:t>topografi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og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ruhet</a:t>
            </a:r>
            <a:r>
              <a:rPr lang="en-US" dirty="0">
                <a:latin typeface="Calibri" panose="020F0502020204030204" pitchFamily="34" charset="0"/>
              </a:rPr>
              <a:t>  </a:t>
            </a:r>
          </a:p>
          <a:p>
            <a:r>
              <a:rPr lang="en-US" dirty="0" err="1">
                <a:latin typeface="Calibri" panose="020F0502020204030204" pitchFamily="34" charset="0"/>
              </a:rPr>
              <a:t>Vindhastighet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og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retning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tidsavhengig</a:t>
            </a:r>
            <a:r>
              <a:rPr lang="en-US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" r="7397"/>
          <a:stretch>
            <a:fillRect/>
          </a:stretch>
        </p:blipFill>
        <p:spPr bwMode="auto">
          <a:xfrm>
            <a:off x="4868523" y="1240621"/>
            <a:ext cx="3642610" cy="424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3714750"/>
            <a:ext cx="48164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148064" y="5589240"/>
                <a:ext cx="27260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</a:rPr>
                        <m:t>𝑧</m:t>
                      </m:r>
                      <m:r>
                        <a:rPr lang="nb-NO" b="0" i="1" smtClean="0">
                          <a:latin typeface="Cambria Math"/>
                        </a:rPr>
                        <m:t>)∙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5589240"/>
                <a:ext cx="2726003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5974440" y="5964644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35321" y="6041892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ruhetsfaktor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7043838" y="5964644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2200" y="6018954"/>
            <a:ext cx="1362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terrengformfaktor</a:t>
            </a:r>
          </a:p>
        </p:txBody>
      </p:sp>
    </p:spTree>
    <p:extLst>
      <p:ext uri="{BB962C8B-B14F-4D97-AF65-F5344CB8AC3E}">
        <p14:creationId xmlns:p14="http://schemas.microsoft.com/office/powerpoint/2010/main" val="113669483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r>
              <a:rPr lang="en-GB" sz="3600" kern="0" dirty="0">
                <a:latin typeface="Calibri" pitchFamily="34" charset="0"/>
                <a:cs typeface="Calibri" pitchFamily="34" charset="0"/>
              </a:rPr>
              <a:t> - </a:t>
            </a:r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Trykk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946904" y="3494359"/>
                <a:ext cx="27260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</a:rPr>
                        <m:t>(</m:t>
                      </m:r>
                      <m:r>
                        <a:rPr lang="nb-NO" b="0" i="1" smtClean="0">
                          <a:latin typeface="Cambria Math"/>
                        </a:rPr>
                        <m:t>𝑧</m:t>
                      </m:r>
                      <m:r>
                        <a:rPr lang="nb-NO" b="0" i="1" smtClean="0">
                          <a:latin typeface="Cambria Math"/>
                        </a:rPr>
                        <m:t>)∙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904" y="3494359"/>
                <a:ext cx="2726003" cy="369332"/>
              </a:xfrm>
              <a:prstGeom prst="rect">
                <a:avLst/>
              </a:prstGeom>
              <a:blipFill rotWithShape="1"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5773280" y="3869763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34161" y="3947011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ruhetsfaktor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842678" y="3869763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71040" y="3924073"/>
            <a:ext cx="1362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terrengformfaktor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7488832" cy="503331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</a:rPr>
              <a:t>Referansevindhastighet</a:t>
            </a:r>
            <a:endParaRPr lang="en-US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20178" y="2273094"/>
                <a:ext cx="3716402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𝑑𝑖𝑟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𝑠𝑒𝑎𝑠𝑜𝑛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𝑎𝑙𝑡</m:t>
                          </m:r>
                        </m:sub>
                      </m:sSub>
                      <m:r>
                        <a:rPr lang="nb-NO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𝑝𝑟𝑜𝑏</m:t>
                          </m:r>
                        </m:sub>
                      </m:sSub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/>
                            </a:rPr>
                            <m:t>𝑏</m:t>
                          </m:r>
                          <m:r>
                            <a:rPr lang="nb-NO" i="1">
                              <a:latin typeface="Cambria Math"/>
                            </a:rPr>
                            <m:t>,0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178" y="2273094"/>
                <a:ext cx="3716402" cy="390748"/>
              </a:xfrm>
              <a:prstGeom prst="rect">
                <a:avLst/>
              </a:prstGeom>
              <a:blipFill rotWithShape="1">
                <a:blip r:embed="rId4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V="1">
            <a:off x="5277708" y="2654610"/>
            <a:ext cx="181736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38589" y="2731858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retningsfaktor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347106" y="2654610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675468" y="2708920"/>
            <a:ext cx="10214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årstidsfaktor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1572" y="2697820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nivåfaktor</a:t>
            </a:r>
          </a:p>
        </p:txBody>
      </p:sp>
      <p:cxnSp>
        <p:nvCxnSpPr>
          <p:cNvPr id="27" name="Straight Arrow Connector 26"/>
          <p:cNvCxnSpPr>
            <a:stCxn id="26" idx="0"/>
          </p:cNvCxnSpPr>
          <p:nvPr/>
        </p:nvCxnSpPr>
        <p:spPr>
          <a:xfrm flipH="1" flipV="1">
            <a:off x="7021634" y="2617528"/>
            <a:ext cx="14895" cy="802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61485" y="2708617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returperioden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7691692" y="2617528"/>
            <a:ext cx="216024" cy="1143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52032" y="1606600"/>
                <a:ext cx="1498167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Tabell -&gt;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nb-NO" i="1">
                            <a:latin typeface="Cambria Math"/>
                          </a:rPr>
                          <m:t>𝑏</m:t>
                        </m:r>
                        <m:r>
                          <a:rPr lang="nb-NO" i="1">
                            <a:latin typeface="Cambria Math"/>
                          </a:rPr>
                          <m:t>,0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032" y="1606600"/>
                <a:ext cx="1498167" cy="381515"/>
              </a:xfrm>
              <a:prstGeom prst="rect">
                <a:avLst/>
              </a:prstGeom>
              <a:blipFill>
                <a:blip r:embed="rId5"/>
                <a:stretch>
                  <a:fillRect l="-3361" t="-9677" b="-193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202860" y="2365862"/>
            <a:ext cx="7488832" cy="50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latin typeface="Calibri" panose="020F0502020204030204" pitchFamily="34" charset="0"/>
              </a:rPr>
              <a:t>Basisvindhastighet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171284" y="3412746"/>
            <a:ext cx="7488832" cy="50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latin typeface="Calibri" panose="020F0502020204030204" pitchFamily="34" charset="0"/>
              </a:rPr>
              <a:t>Middels</a:t>
            </a:r>
            <a:r>
              <a:rPr lang="en-US" kern="0" dirty="0">
                <a:latin typeface="Calibri" panose="020F0502020204030204" pitchFamily="34" charset="0"/>
              </a:rPr>
              <a:t> </a:t>
            </a:r>
            <a:r>
              <a:rPr lang="en-US" kern="0" dirty="0" err="1">
                <a:latin typeface="Calibri" panose="020F0502020204030204" pitchFamily="34" charset="0"/>
              </a:rPr>
              <a:t>vindhastighet</a:t>
            </a:r>
            <a:endParaRPr lang="en-US" kern="0" dirty="0">
              <a:latin typeface="Calibri" panose="020F050202020403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292864" y="4581128"/>
            <a:ext cx="3271024" cy="50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latin typeface="Calibri" panose="020F0502020204030204" pitchFamily="34" charset="0"/>
              </a:rPr>
              <a:t>Turbulenshastighet</a:t>
            </a:r>
            <a:endParaRPr lang="en-US" kern="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30909" y="4581128"/>
                <a:ext cx="3307764" cy="4638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𝑘𝑎𝑠𝑡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1+7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rad>
                        </m:e>
                        <m:sub/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909" y="4581128"/>
                <a:ext cx="3307764" cy="46384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flipV="1">
            <a:off x="7902055" y="5074276"/>
            <a:ext cx="0" cy="92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230417" y="5168225"/>
            <a:ext cx="1132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intensityfactor</a:t>
            </a:r>
            <a:endParaRPr lang="nb-NO" sz="1200" dirty="0"/>
          </a:p>
        </p:txBody>
      </p:sp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292864" y="5462383"/>
            <a:ext cx="3622836" cy="50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>
                <a:latin typeface="Calibri" panose="020F0502020204030204" pitchFamily="34" charset="0"/>
              </a:rPr>
              <a:t>Topp </a:t>
            </a:r>
            <a:r>
              <a:rPr lang="en-US" kern="0" dirty="0" err="1">
                <a:latin typeface="Calibri" panose="020F0502020204030204" pitchFamily="34" charset="0"/>
              </a:rPr>
              <a:t>hastighetstrykk</a:t>
            </a:r>
            <a:endParaRPr lang="en-US" kern="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030909" y="5589240"/>
                <a:ext cx="2647263" cy="396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/>
                            </a:rPr>
                            <m:t>=0.5 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/>
                            </a:rPr>
                            <m:t>𝑘𝑎𝑠𝑡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909" y="5589240"/>
                <a:ext cx="2647263" cy="396262"/>
              </a:xfrm>
              <a:prstGeom prst="rect">
                <a:avLst/>
              </a:prstGeom>
              <a:blipFill rotWithShape="1">
                <a:blip r:embed="rId7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A8F5932-D971-204A-B946-AC5AAD71A66B}"/>
              </a:ext>
            </a:extLst>
          </p:cNvPr>
          <p:cNvSpPr txBox="1">
            <a:spLocks/>
          </p:cNvSpPr>
          <p:nvPr/>
        </p:nvSpPr>
        <p:spPr bwMode="auto">
          <a:xfrm>
            <a:off x="277664" y="6156098"/>
            <a:ext cx="3622836" cy="503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latin typeface="Calibri" panose="020F0502020204030204" pitchFamily="34" charset="0"/>
              </a:rPr>
              <a:t>Forenkling</a:t>
            </a:r>
            <a:endParaRPr lang="en-US" kern="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359454A-8EBB-754F-ABD0-7729C47985DA}"/>
                  </a:ext>
                </a:extLst>
              </p:cNvPr>
              <p:cNvSpPr txBox="1"/>
              <p:nvPr/>
            </p:nvSpPr>
            <p:spPr>
              <a:xfrm>
                <a:off x="5149174" y="6208488"/>
                <a:ext cx="3837397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𝐺𝑟𝑎𝑝h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nb-NO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𝑡𝑒𝑟𝑟𝑒𝑛𝑔𝑘𝑙𝑎𝑠𝑠𝑒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</m:e>
                        <m:sub/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359454A-8EBB-754F-ABD0-7729C4798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174" y="6208488"/>
                <a:ext cx="3837397" cy="390748"/>
              </a:xfrm>
              <a:prstGeom prst="rect">
                <a:avLst/>
              </a:prstGeom>
              <a:blipFill>
                <a:blip r:embed="rId8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2142702-4EF5-2E4F-A081-C360046D954C}"/>
              </a:ext>
            </a:extLst>
          </p:cNvPr>
          <p:cNvSpPr/>
          <p:nvPr/>
        </p:nvSpPr>
        <p:spPr>
          <a:xfrm>
            <a:off x="35496" y="5985502"/>
            <a:ext cx="8951075" cy="7277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A7DBAE4-C5F3-CF4E-0F5F-F45EC6F354B8}"/>
              </a:ext>
            </a:extLst>
          </p:cNvPr>
          <p:cNvSpPr/>
          <p:nvPr/>
        </p:nvSpPr>
        <p:spPr>
          <a:xfrm>
            <a:off x="4802144" y="2311508"/>
            <a:ext cx="457530" cy="3319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36EF5900-6C62-B0BF-9927-7D77F9F7CCD3}"/>
              </a:ext>
            </a:extLst>
          </p:cNvPr>
          <p:cNvCxnSpPr>
            <a:stCxn id="2" idx="2"/>
          </p:cNvCxnSpPr>
          <p:nvPr/>
        </p:nvCxnSpPr>
        <p:spPr>
          <a:xfrm rot="10800000" flipV="1">
            <a:off x="3995936" y="2477486"/>
            <a:ext cx="806208" cy="1608023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9948A738-9062-BAB8-AEAB-4BD7D18BCCC9}"/>
              </a:ext>
            </a:extLst>
          </p:cNvPr>
          <p:cNvCxnSpPr>
            <a:endCxn id="35" idx="1"/>
          </p:cNvCxnSpPr>
          <p:nvPr/>
        </p:nvCxnSpPr>
        <p:spPr>
          <a:xfrm rot="16200000" flipH="1">
            <a:off x="3413378" y="4668066"/>
            <a:ext cx="2318352" cy="1153239"/>
          </a:xfrm>
          <a:prstGeom prst="curved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2419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15" grpId="0"/>
      <p:bldP spid="23" grpId="0"/>
      <p:bldP spid="25" grpId="0"/>
      <p:bldP spid="26" grpId="0"/>
      <p:bldP spid="28" grpId="0"/>
      <p:bldP spid="31" grpId="0"/>
      <p:bldP spid="32" grpId="0"/>
      <p:bldP spid="33" grpId="0"/>
      <p:bldP spid="37" grpId="0"/>
      <p:bldP spid="38" grpId="0"/>
      <p:bldP spid="39" grpId="0"/>
      <p:bldP spid="34" grpId="0"/>
      <p:bldP spid="35" grpId="0"/>
      <p:bldP spid="3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20" y="1485156"/>
            <a:ext cx="7685360" cy="494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2B907C-FC7B-4132-FB96-F7FA219CE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Vindhastighet</a:t>
            </a:r>
            <a:r>
              <a:rPr lang="en-GB" sz="3600" kern="0" dirty="0">
                <a:latin typeface="Calibri" pitchFamily="34" charset="0"/>
                <a:cs typeface="Calibri" pitchFamily="34" charset="0"/>
              </a:rPr>
              <a:t> - </a:t>
            </a:r>
            <a:r>
              <a:rPr lang="en-GB" sz="3600" kern="0" dirty="0" err="1">
                <a:latin typeface="Calibri" pitchFamily="34" charset="0"/>
                <a:cs typeface="Calibri" pitchFamily="34" charset="0"/>
              </a:rPr>
              <a:t>Trykk</a:t>
            </a:r>
            <a:endParaRPr lang="en-GB" sz="3600" kern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63138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>
                <a:latin typeface="Calibri" panose="020F0502020204030204" pitchFamily="34" charset="0"/>
              </a:rPr>
              <a:t>Terrain </a:t>
            </a:r>
            <a:r>
              <a:rPr lang="en-US" sz="3600" dirty="0" err="1">
                <a:latin typeface="Calibri" panose="020F0502020204030204" pitchFamily="34" charset="0"/>
              </a:rPr>
              <a:t>effekt</a:t>
            </a:r>
            <a:endParaRPr lang="en-US" sz="3600" dirty="0">
              <a:latin typeface="Calibri" panose="020F0502020204030204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62155"/>
            <a:ext cx="7790246" cy="577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51181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>
                <a:latin typeface="Calibri" panose="020F0502020204030204" pitchFamily="34" charset="0"/>
              </a:rPr>
              <a:t>Terrain </a:t>
            </a:r>
            <a:r>
              <a:rPr lang="en-US" sz="3600" dirty="0" err="1">
                <a:latin typeface="Calibri" panose="020F0502020204030204" pitchFamily="34" charset="0"/>
              </a:rPr>
              <a:t>effekt</a:t>
            </a:r>
            <a:endParaRPr lang="en-US" sz="3600" dirty="0">
              <a:latin typeface="Calibri" panose="020F0502020204030204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" y="1700808"/>
            <a:ext cx="8791182" cy="428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136092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7366291" cy="2808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86280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20788"/>
            <a:ext cx="6596456" cy="4239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B0E646E-2435-F801-F807-E7BA39B13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541008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827584" y="1628800"/>
            <a:ext cx="7416823" cy="4680520"/>
            <a:chOff x="1547813" y="2276475"/>
            <a:chExt cx="6264275" cy="410527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525"/>
            <a:stretch>
              <a:fillRect/>
            </a:stretch>
          </p:blipFill>
          <p:spPr bwMode="auto">
            <a:xfrm>
              <a:off x="1547813" y="2276475"/>
              <a:ext cx="6264275" cy="172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211" b="2367"/>
            <a:stretch>
              <a:fillRect/>
            </a:stretch>
          </p:blipFill>
          <p:spPr bwMode="auto">
            <a:xfrm>
              <a:off x="1547813" y="3933825"/>
              <a:ext cx="6264275" cy="244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800"/>
            <a:ext cx="8639348" cy="4952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B4B3C8E6-4B83-45B1-690F-103320C8B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13937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" r="5753"/>
          <a:stretch>
            <a:fillRect/>
          </a:stretch>
        </p:blipFill>
        <p:spPr bwMode="auto">
          <a:xfrm>
            <a:off x="185167" y="2303859"/>
            <a:ext cx="8773665" cy="260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8C4B03E-488D-4301-2E76-4CE3C5E13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629183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175" y="1628800"/>
            <a:ext cx="940435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8C1F6D7-34AC-930C-799E-ED05D7B5B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29299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68" y="2204864"/>
            <a:ext cx="8379916" cy="3087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C16AB8A6-03D2-3D92-1754-D4F3DA15E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776184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8" y="1556792"/>
            <a:ext cx="7900764" cy="437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B768BD0-23F3-1506-17D6-174AB5A24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258243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47015"/>
            <a:ext cx="8100392" cy="349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D3B6821B-FF83-588A-A27E-BF99312A8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304139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99" y="1268760"/>
            <a:ext cx="9169400" cy="290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1" y="4030639"/>
            <a:ext cx="7214195" cy="28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2DA663C-5787-4D4C-EA13-FBFBEA7AF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279675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186139" cy="469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F37928A-D59B-604E-D100-E3D67ECC8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833806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186139" cy="469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A9445AE-9CEF-D5E1-E110-0AE991240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087410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44650"/>
            <a:ext cx="5378450" cy="521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3248809-D299-7C91-CC57-8675E9C0B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594189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57313"/>
            <a:ext cx="7654627" cy="489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B9596C9-84A5-DAB8-4A80-9DD38E2C9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  <a:p>
            <a:r>
              <a:rPr lang="en-US" sz="3600" dirty="0">
                <a:latin typeface="Calibri" panose="020F0502020204030204" pitchFamily="34" charset="0"/>
              </a:rPr>
              <a:t>-&gt; </a:t>
            </a:r>
            <a:r>
              <a:rPr lang="en-US" sz="3600" dirty="0" err="1">
                <a:latin typeface="Calibri" panose="020F0502020204030204" pitchFamily="34" charset="0"/>
              </a:rPr>
              <a:t>trykk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på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</a:rPr>
              <a:t>konstruksjonen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082294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57313"/>
            <a:ext cx="7654627" cy="489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952500"/>
            <a:ext cx="826135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0390D8-BBE9-F817-0E8B-49EF7B77F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r>
              <a:rPr lang="en-US" sz="3600" dirty="0" err="1">
                <a:latin typeface="Calibri" panose="020F0502020204030204" pitchFamily="34" charset="0"/>
              </a:rPr>
              <a:t>Referansetrykk</a:t>
            </a:r>
            <a:r>
              <a:rPr lang="en-US" sz="3600" dirty="0">
                <a:latin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2091514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" y="1095375"/>
            <a:ext cx="8696325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7455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12555</TotalTime>
  <Words>467</Words>
  <Application>Microsoft Macintosh PowerPoint</Application>
  <PresentationFormat>On-screen Show (4:3)</PresentationFormat>
  <Paragraphs>167</Paragraphs>
  <Slides>37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-webkit-standard</vt:lpstr>
      <vt:lpstr>Arial</vt:lpstr>
      <vt:lpstr>Calibri</vt:lpstr>
      <vt:lpstr>Cambria Math</vt:lpstr>
      <vt:lpstr>Helvetica</vt:lpstr>
      <vt:lpstr>Default Design</vt:lpstr>
      <vt:lpstr>TBA 4125 Prosjektering</vt:lpstr>
      <vt:lpstr>Oversikt   Læringsmål:  </vt:lpstr>
      <vt:lpstr>PowerPoint Presentation</vt:lpstr>
      <vt:lpstr>Snølast på bygninger</vt:lpstr>
      <vt:lpstr>Snølast på bygninger</vt:lpstr>
      <vt:lpstr>Snølast på bygninger</vt:lpstr>
      <vt:lpstr>Snølast på bygninger</vt:lpstr>
      <vt:lpstr>Snølast på bygninger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Zuverlässigkeit von Holzkonstruktionen</dc:title>
  <dc:creator>Jochen Köhler</dc:creator>
  <cp:lastModifiedBy>Jochen Köhler</cp:lastModifiedBy>
  <cp:revision>789</cp:revision>
  <cp:lastPrinted>2020-01-21T10:24:09Z</cp:lastPrinted>
  <dcterms:created xsi:type="dcterms:W3CDTF">2007-03-08T08:14:50Z</dcterms:created>
  <dcterms:modified xsi:type="dcterms:W3CDTF">2026-01-27T07:58:58Z</dcterms:modified>
</cp:coreProperties>
</file>