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715" r:id="rId2"/>
    <p:sldId id="716" r:id="rId3"/>
    <p:sldId id="745" r:id="rId4"/>
    <p:sldId id="723" r:id="rId5"/>
    <p:sldId id="747" r:id="rId6"/>
    <p:sldId id="717" r:id="rId7"/>
    <p:sldId id="746" r:id="rId8"/>
    <p:sldId id="772" r:id="rId9"/>
    <p:sldId id="773" r:id="rId10"/>
    <p:sldId id="718" r:id="rId11"/>
    <p:sldId id="748" r:id="rId12"/>
    <p:sldId id="719" r:id="rId13"/>
    <p:sldId id="720" r:id="rId14"/>
    <p:sldId id="721" r:id="rId15"/>
    <p:sldId id="722" r:id="rId16"/>
    <p:sldId id="749" r:id="rId17"/>
    <p:sldId id="727" r:id="rId18"/>
    <p:sldId id="725" r:id="rId19"/>
    <p:sldId id="726" r:id="rId20"/>
    <p:sldId id="728" r:id="rId21"/>
    <p:sldId id="729" r:id="rId22"/>
    <p:sldId id="730" r:id="rId23"/>
    <p:sldId id="731" r:id="rId24"/>
    <p:sldId id="750" r:id="rId25"/>
    <p:sldId id="734" r:id="rId26"/>
    <p:sldId id="736" r:id="rId27"/>
    <p:sldId id="737" r:id="rId28"/>
    <p:sldId id="735" r:id="rId29"/>
    <p:sldId id="733" r:id="rId30"/>
    <p:sldId id="743" r:id="rId31"/>
    <p:sldId id="738" r:id="rId32"/>
    <p:sldId id="739" r:id="rId33"/>
    <p:sldId id="740" r:id="rId34"/>
    <p:sldId id="741" r:id="rId35"/>
    <p:sldId id="774" r:id="rId36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EAC5B4"/>
    <a:srgbClr val="92D050"/>
    <a:srgbClr val="FF0000"/>
    <a:srgbClr val="000000"/>
    <a:srgbClr val="004620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893" autoAdjust="0"/>
    <p:restoredTop sz="94830" autoAdjust="0"/>
  </p:normalViewPr>
  <p:slideViewPr>
    <p:cSldViewPr>
      <p:cViewPr varScale="1">
        <p:scale>
          <a:sx n="107" d="100"/>
          <a:sy n="107" d="100"/>
        </p:scale>
        <p:origin x="184" y="4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4472" y="20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341" cy="495696"/>
          </a:xfrm>
          <a:prstGeom prst="rect">
            <a:avLst/>
          </a:prstGeom>
        </p:spPr>
        <p:txBody>
          <a:bodyPr vert="horz" wrap="square" lIns="91568" tIns="45784" rIns="91568" bIns="45784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744" y="0"/>
            <a:ext cx="2945341" cy="495696"/>
          </a:xfrm>
          <a:prstGeom prst="rect">
            <a:avLst/>
          </a:prstGeom>
        </p:spPr>
        <p:txBody>
          <a:bodyPr vert="horz" wrap="square" lIns="91568" tIns="45784" rIns="91568" bIns="45784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4EAD33C-7CD8-42A5-8044-D2546682594B}" type="datetimeFigureOut">
              <a:rPr lang="de-DE"/>
              <a:pPr/>
              <a:t>21.12.22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29354"/>
            <a:ext cx="2945341" cy="495696"/>
          </a:xfrm>
          <a:prstGeom prst="rect">
            <a:avLst/>
          </a:prstGeom>
        </p:spPr>
        <p:txBody>
          <a:bodyPr vert="horz" wrap="square" lIns="91568" tIns="45784" rIns="91568" bIns="45784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744" y="9429354"/>
            <a:ext cx="2945341" cy="495696"/>
          </a:xfrm>
          <a:prstGeom prst="rect">
            <a:avLst/>
          </a:prstGeom>
        </p:spPr>
        <p:txBody>
          <a:bodyPr vert="horz" wrap="square" lIns="91568" tIns="45784" rIns="91568" bIns="45784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A05B2C8-4993-4640-BFE0-B678DBEECB7D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4323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5341" cy="495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8" tIns="45784" rIns="91568" bIns="45784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/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744" y="0"/>
            <a:ext cx="2945341" cy="495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8" tIns="45784" rIns="91568" bIns="45784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/>
          </a:p>
        </p:txBody>
      </p:sp>
      <p:sp>
        <p:nvSpPr>
          <p:cNvPr id="1126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6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1" y="4715471"/>
            <a:ext cx="5438776" cy="4466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8" tIns="45784" rIns="91568" bIns="4578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6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29354"/>
            <a:ext cx="2945341" cy="495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8" tIns="45784" rIns="91568" bIns="45784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/>
          </a:p>
        </p:txBody>
      </p:sp>
      <p:sp>
        <p:nvSpPr>
          <p:cNvPr id="136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744" y="9429354"/>
            <a:ext cx="2945341" cy="495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8" tIns="45784" rIns="91568" bIns="45784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D06C388-88A5-40CA-891B-C00D42292D0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6380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65475F-5386-42B3-AE89-AE0631BFD9CF}" type="slidenum">
              <a:rPr lang="en-US"/>
              <a:pPr/>
              <a:t>1</a:t>
            </a:fld>
            <a:endParaRPr lang="en-US"/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3E0C38-6F3C-469A-ADB0-7782DC0E2AA9}" type="slidenum">
              <a:rPr lang="en-US"/>
              <a:pPr/>
              <a:t>2</a:t>
            </a:fld>
            <a:endParaRPr lang="en-US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5D62A0-3C1C-40DB-A906-997092A1627C}" type="slidenum">
              <a:rPr lang="en-US"/>
              <a:pPr/>
              <a:t>8</a:t>
            </a:fld>
            <a:endParaRPr lang="en-US"/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13733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5D62A0-3C1C-40DB-A906-997092A1627C}" type="slidenum">
              <a:rPr lang="en-US"/>
              <a:pPr/>
              <a:t>9</a:t>
            </a:fld>
            <a:endParaRPr lang="en-US"/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55325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130429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1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94" indent="0" algn="ctr">
              <a:buNone/>
              <a:defRPr/>
            </a:lvl2pPr>
            <a:lvl3pPr marL="914390" indent="0" algn="ctr">
              <a:buNone/>
              <a:defRPr/>
            </a:lvl3pPr>
            <a:lvl4pPr marL="1371584" indent="0" algn="ctr">
              <a:buNone/>
              <a:defRPr/>
            </a:lvl4pPr>
            <a:lvl5pPr marL="1828779" indent="0" algn="ctr">
              <a:buNone/>
              <a:defRPr/>
            </a:lvl5pPr>
            <a:lvl6pPr marL="2285973" indent="0" algn="ctr">
              <a:buNone/>
              <a:defRPr/>
            </a:lvl6pPr>
            <a:lvl7pPr marL="2743169" indent="0" algn="ctr">
              <a:buNone/>
              <a:defRPr/>
            </a:lvl7pPr>
            <a:lvl8pPr marL="3200363" indent="0" algn="ctr">
              <a:buNone/>
              <a:defRPr/>
            </a:lvl8pPr>
            <a:lvl9pPr marL="3657558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92154"/>
            <a:ext cx="2057400" cy="50022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1" y="692154"/>
            <a:ext cx="6019800" cy="50022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94" indent="0">
              <a:buNone/>
              <a:defRPr sz="1800"/>
            </a:lvl2pPr>
            <a:lvl3pPr marL="914390" indent="0">
              <a:buNone/>
              <a:defRPr sz="1600"/>
            </a:lvl3pPr>
            <a:lvl4pPr marL="1371584" indent="0">
              <a:buNone/>
              <a:defRPr sz="1400"/>
            </a:lvl4pPr>
            <a:lvl5pPr marL="1828779" indent="0">
              <a:buNone/>
              <a:defRPr sz="1400"/>
            </a:lvl5pPr>
            <a:lvl6pPr marL="2285973" indent="0">
              <a:buNone/>
              <a:defRPr sz="1400"/>
            </a:lvl6pPr>
            <a:lvl7pPr marL="2743169" indent="0">
              <a:buNone/>
              <a:defRPr sz="1400"/>
            </a:lvl7pPr>
            <a:lvl8pPr marL="3200363" indent="0">
              <a:buNone/>
              <a:defRPr sz="1400"/>
            </a:lvl8pPr>
            <a:lvl9pPr marL="365755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9142"/>
            <a:ext cx="4038600" cy="3705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9142"/>
            <a:ext cx="4038600" cy="3705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1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4" indent="0">
              <a:buNone/>
              <a:defRPr sz="2000" b="1"/>
            </a:lvl2pPr>
            <a:lvl3pPr marL="914390" indent="0">
              <a:buNone/>
              <a:defRPr sz="1800" b="1"/>
            </a:lvl3pPr>
            <a:lvl4pPr marL="1371584" indent="0">
              <a:buNone/>
              <a:defRPr sz="1600" b="1"/>
            </a:lvl4pPr>
            <a:lvl5pPr marL="1828779" indent="0">
              <a:buNone/>
              <a:defRPr sz="1600" b="1"/>
            </a:lvl5pPr>
            <a:lvl6pPr marL="2285973" indent="0">
              <a:buNone/>
              <a:defRPr sz="1600" b="1"/>
            </a:lvl6pPr>
            <a:lvl7pPr marL="2743169" indent="0">
              <a:buNone/>
              <a:defRPr sz="1600" b="1"/>
            </a:lvl7pPr>
            <a:lvl8pPr marL="3200363" indent="0">
              <a:buNone/>
              <a:defRPr sz="1600" b="1"/>
            </a:lvl8pPr>
            <a:lvl9pPr marL="365755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4" indent="0">
              <a:buNone/>
              <a:defRPr sz="2000" b="1"/>
            </a:lvl2pPr>
            <a:lvl3pPr marL="914390" indent="0">
              <a:buNone/>
              <a:defRPr sz="1800" b="1"/>
            </a:lvl3pPr>
            <a:lvl4pPr marL="1371584" indent="0">
              <a:buNone/>
              <a:defRPr sz="1600" b="1"/>
            </a:lvl4pPr>
            <a:lvl5pPr marL="1828779" indent="0">
              <a:buNone/>
              <a:defRPr sz="1600" b="1"/>
            </a:lvl5pPr>
            <a:lvl6pPr marL="2285973" indent="0">
              <a:buNone/>
              <a:defRPr sz="1600" b="1"/>
            </a:lvl6pPr>
            <a:lvl7pPr marL="2743169" indent="0">
              <a:buNone/>
              <a:defRPr sz="1600" b="1"/>
            </a:lvl7pPr>
            <a:lvl8pPr marL="3200363" indent="0">
              <a:buNone/>
              <a:defRPr sz="1600" b="1"/>
            </a:lvl8pPr>
            <a:lvl9pPr marL="365755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94" indent="0">
              <a:buNone/>
              <a:defRPr sz="1200"/>
            </a:lvl2pPr>
            <a:lvl3pPr marL="914390" indent="0">
              <a:buNone/>
              <a:defRPr sz="1000"/>
            </a:lvl3pPr>
            <a:lvl4pPr marL="1371584" indent="0">
              <a:buNone/>
              <a:defRPr sz="900"/>
            </a:lvl4pPr>
            <a:lvl5pPr marL="1828779" indent="0">
              <a:buNone/>
              <a:defRPr sz="900"/>
            </a:lvl5pPr>
            <a:lvl6pPr marL="2285973" indent="0">
              <a:buNone/>
              <a:defRPr sz="900"/>
            </a:lvl6pPr>
            <a:lvl7pPr marL="2743169" indent="0">
              <a:buNone/>
              <a:defRPr sz="900"/>
            </a:lvl7pPr>
            <a:lvl8pPr marL="3200363" indent="0">
              <a:buNone/>
              <a:defRPr sz="900"/>
            </a:lvl8pPr>
            <a:lvl9pPr marL="3657558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9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94" indent="0">
              <a:buNone/>
              <a:defRPr sz="2800"/>
            </a:lvl2pPr>
            <a:lvl3pPr marL="914390" indent="0">
              <a:buNone/>
              <a:defRPr sz="2400"/>
            </a:lvl3pPr>
            <a:lvl4pPr marL="1371584" indent="0">
              <a:buNone/>
              <a:defRPr sz="2000"/>
            </a:lvl4pPr>
            <a:lvl5pPr marL="1828779" indent="0">
              <a:buNone/>
              <a:defRPr sz="2000"/>
            </a:lvl5pPr>
            <a:lvl6pPr marL="2285973" indent="0">
              <a:buNone/>
              <a:defRPr sz="2000"/>
            </a:lvl6pPr>
            <a:lvl7pPr marL="2743169" indent="0">
              <a:buNone/>
              <a:defRPr sz="2000"/>
            </a:lvl7pPr>
            <a:lvl8pPr marL="3200363" indent="0">
              <a:buNone/>
              <a:defRPr sz="2000"/>
            </a:lvl8pPr>
            <a:lvl9pPr marL="3657558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9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94" indent="0">
              <a:buNone/>
              <a:defRPr sz="1200"/>
            </a:lvl2pPr>
            <a:lvl3pPr marL="914390" indent="0">
              <a:buNone/>
              <a:defRPr sz="1000"/>
            </a:lvl3pPr>
            <a:lvl4pPr marL="1371584" indent="0">
              <a:buNone/>
              <a:defRPr sz="900"/>
            </a:lvl4pPr>
            <a:lvl5pPr marL="1828779" indent="0">
              <a:buNone/>
              <a:defRPr sz="900"/>
            </a:lvl5pPr>
            <a:lvl6pPr marL="2285973" indent="0">
              <a:buNone/>
              <a:defRPr sz="900"/>
            </a:lvl6pPr>
            <a:lvl7pPr marL="2743169" indent="0">
              <a:buNone/>
              <a:defRPr sz="900"/>
            </a:lvl7pPr>
            <a:lvl8pPr marL="3200363" indent="0">
              <a:buNone/>
              <a:defRPr sz="900"/>
            </a:lvl8pPr>
            <a:lvl9pPr marL="3657558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14313"/>
            <a:ext cx="8229601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43063"/>
            <a:ext cx="8229601" cy="405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8644523" y="3474"/>
            <a:ext cx="4876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cs typeface="Calibri" pitchFamily="34" charset="0"/>
              </a:rPr>
              <a:t>[</a:t>
            </a:r>
            <a:fld id="{FFEDAC25-4A2B-4472-841A-6F92B5C36BF3}" type="slidenum">
              <a:rPr lang="en-US" sz="160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cs typeface="Calibri" pitchFamily="34" charset="0"/>
              </a:rPr>
              <a:pPr algn="r"/>
              <a:t>‹#›</a:t>
            </a:fld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Helvetic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Helvetic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Helvetic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Helvetica" pitchFamily="34" charset="0"/>
        </a:defRPr>
      </a:lvl5pPr>
      <a:lvl6pPr marL="457194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Helvetica" pitchFamily="34" charset="0"/>
        </a:defRPr>
      </a:lvl6pPr>
      <a:lvl7pPr marL="91439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Helvetica" pitchFamily="34" charset="0"/>
        </a:defRPr>
      </a:lvl7pPr>
      <a:lvl8pPr marL="1371584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Helvetica" pitchFamily="34" charset="0"/>
        </a:defRPr>
      </a:lvl8pPr>
      <a:lvl9pPr marL="1828779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Helvetica" pitchFamily="34" charset="0"/>
        </a:defRPr>
      </a:lvl9pPr>
    </p:titleStyle>
    <p:bodyStyle>
      <a:lvl1pPr marL="342896" indent="-342896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42" indent="-285747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2987" indent="-22859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181" indent="-228598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377" indent="-228598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571" indent="-228598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766" indent="-228598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8961" indent="-228598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156" indent="-228598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3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4" algn="l" defTabSz="9143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0" algn="l" defTabSz="9143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84" algn="l" defTabSz="9143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79" algn="l" defTabSz="9143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73" algn="l" defTabSz="9143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69" algn="l" defTabSz="9143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63" algn="l" defTabSz="9143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58" algn="l" defTabSz="9143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5" Type="http://schemas.openxmlformats.org/officeDocument/2006/relationships/image" Target="../media/image13.pn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tif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tif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tif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tif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tif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tif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tif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tif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78" name="Group 7"/>
          <p:cNvGrpSpPr>
            <a:grpSpLocks/>
          </p:cNvGrpSpPr>
          <p:nvPr/>
        </p:nvGrpSpPr>
        <p:grpSpPr bwMode="auto">
          <a:xfrm>
            <a:off x="177803" y="260353"/>
            <a:ext cx="4538663" cy="6335713"/>
            <a:chOff x="21" y="119"/>
            <a:chExt cx="3040" cy="4082"/>
          </a:xfrm>
        </p:grpSpPr>
        <p:pic>
          <p:nvPicPr>
            <p:cNvPr id="54280" name="Picture 8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8" y="3238"/>
              <a:ext cx="953" cy="9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281" name="Picture 9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8" y="1162"/>
              <a:ext cx="953" cy="9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282" name="Picture 10" descr="02-Moscow-SamaraSW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" y="2205"/>
              <a:ext cx="953" cy="9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283" name="Picture 11" descr="Songda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" y="119"/>
              <a:ext cx="953" cy="9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284" name="Picture 12" descr="S21-ASW"/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4" y="1163"/>
              <a:ext cx="939" cy="9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285" name="Picture 13" descr="Wind FarmSW"/>
            <p:cNvPicPr>
              <a:picLocks noChangeAspect="1"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" y="3238"/>
              <a:ext cx="971" cy="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286" name="Picture 14" descr="Winter99"/>
            <p:cNvPicPr>
              <a:picLocks noChangeAspect="1" noChangeArrowheads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4" y="2202"/>
              <a:ext cx="953" cy="9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287" name="Picture 15" descr="34-35_Helgeland_NY_SW"/>
            <p:cNvPicPr>
              <a:picLocks noChangeAspect="1" noChangeArrowheads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8" y="2201"/>
              <a:ext cx="952" cy="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288" name="Picture 16"/>
            <p:cNvPicPr>
              <a:picLocks noChangeAspect="1" noChangeArrowheads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4" y="119"/>
              <a:ext cx="953" cy="9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289" name="Picture 17"/>
            <p:cNvPicPr>
              <a:picLocks noChangeAspect="1" noChangeArrowheads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4" y="3238"/>
              <a:ext cx="947" cy="9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290" name="Picture 18"/>
            <p:cNvPicPr>
              <a:picLocks noChangeAspect="1" noChangeArrowheads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0" y="120"/>
              <a:ext cx="950" cy="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291" name="Picture 19"/>
            <p:cNvPicPr>
              <a:picLocks noChangeAspect="1" noChangeArrowheads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" y="1163"/>
              <a:ext cx="950" cy="9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787900" y="-243408"/>
            <a:ext cx="4173538" cy="1851310"/>
          </a:xfrm>
        </p:spPr>
        <p:txBody>
          <a:bodyPr/>
          <a:lstStyle/>
          <a:p>
            <a:pPr algn="r" eaLnBrk="1" hangingPunct="1"/>
            <a:r>
              <a:rPr lang="en-US" sz="4000" dirty="0">
                <a:latin typeface="Calibri" pitchFamily="34" charset="0"/>
              </a:rPr>
              <a:t>TBA 4125 </a:t>
            </a:r>
            <a:r>
              <a:rPr lang="en-US" sz="4000" dirty="0" err="1">
                <a:latin typeface="Calibri" pitchFamily="34" charset="0"/>
              </a:rPr>
              <a:t>Prosjektering</a:t>
            </a:r>
            <a:endParaRPr lang="en-US" sz="4000" dirty="0">
              <a:latin typeface="Calibri" pitchFamily="34" charset="0"/>
            </a:endParaRPr>
          </a:p>
        </p:txBody>
      </p:sp>
      <p:sp>
        <p:nvSpPr>
          <p:cNvPr id="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076826" y="3644900"/>
            <a:ext cx="3816350" cy="1752600"/>
          </a:xfrm>
        </p:spPr>
        <p:txBody>
          <a:bodyPr/>
          <a:lstStyle/>
          <a:p>
            <a:pPr algn="r" eaLnBrk="1" hangingPunct="1"/>
            <a:endParaRPr lang="de-CH" sz="1800" dirty="0">
              <a:latin typeface="Calibri" pitchFamily="34" charset="0"/>
            </a:endParaRPr>
          </a:p>
          <a:p>
            <a:pPr algn="r" eaLnBrk="1" hangingPunct="1"/>
            <a:endParaRPr lang="de-CH" sz="1800" dirty="0">
              <a:latin typeface="Calibri" pitchFamily="34" charset="0"/>
            </a:endParaRPr>
          </a:p>
          <a:p>
            <a:pPr algn="r" eaLnBrk="1" hangingPunct="1"/>
            <a:r>
              <a:rPr lang="de-CH" dirty="0">
                <a:latin typeface="Calibri" pitchFamily="34" charset="0"/>
              </a:rPr>
              <a:t>Jochen Köhler</a:t>
            </a:r>
          </a:p>
        </p:txBody>
      </p:sp>
      <p:sp>
        <p:nvSpPr>
          <p:cNvPr id="3" name="Rectangle 2"/>
          <p:cNvSpPr/>
          <p:nvPr/>
        </p:nvSpPr>
        <p:spPr>
          <a:xfrm>
            <a:off x="8820472" y="1"/>
            <a:ext cx="323528" cy="332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94626" name="Picture 2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60146" y="5821508"/>
            <a:ext cx="2260326" cy="757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4788025" y="2276872"/>
            <a:ext cx="4173538" cy="1851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Helvetic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Helvetic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Helvetic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Helvetic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Helvetic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Helvetic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Helvetic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Helvetica" pitchFamily="34" charset="0"/>
              </a:defRPr>
            </a:lvl9pPr>
          </a:lstStyle>
          <a:p>
            <a:pPr algn="r" eaLnBrk="1" hangingPunct="1"/>
            <a:r>
              <a:rPr lang="en-US" kern="0" dirty="0">
                <a:latin typeface="Calibri" pitchFamily="34" charset="0"/>
              </a:rPr>
              <a:t>K_02: </a:t>
            </a:r>
            <a:br>
              <a:rPr lang="en-US" kern="0" dirty="0">
                <a:latin typeface="Calibri" pitchFamily="34" charset="0"/>
              </a:rPr>
            </a:br>
            <a:r>
              <a:rPr lang="en-US" kern="0" dirty="0">
                <a:latin typeface="Calibri" pitchFamily="34" charset="0"/>
              </a:rPr>
              <a:t>Understanding structures</a:t>
            </a:r>
          </a:p>
        </p:txBody>
      </p:sp>
    </p:spTree>
    <p:extLst>
      <p:ext uri="{BB962C8B-B14F-4D97-AF65-F5344CB8AC3E}">
        <p14:creationId xmlns:p14="http://schemas.microsoft.com/office/powerpoint/2010/main" val="27111562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C5F5639-4F63-3641-98E0-AE328C6E65E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6562"/>
            <a:ext cx="9144000" cy="6504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3353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115DB6E-2028-C244-802B-D55B962A9E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318" y="0"/>
            <a:ext cx="83973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7614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C1B629F-3E64-D34A-A395-18A678E6E6E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1898"/>
            <a:ext cx="9144000" cy="6094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1460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6221BB2-01DD-8945-AFBC-056C6CCE456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1001"/>
            <a:ext cx="9144000" cy="609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3976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E0CC3D-14B0-8943-AC6D-64560FCD647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2066"/>
            <a:ext cx="9144000" cy="6093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0049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F299E80-EBD7-E54E-ADD0-9C9B46895DA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8001"/>
            <a:ext cx="9144000" cy="58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6204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D562C4D-623F-AE4A-97FE-8D9053BFCE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636" y="0"/>
            <a:ext cx="83127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113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56B82E5-56D5-374D-B31C-A30E66965C5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1001"/>
            <a:ext cx="9144000" cy="609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6898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C0518F6-7B5B-7144-B44D-5C4FE8E19F6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2219"/>
            <a:ext cx="9144000" cy="6093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4091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39A1B81-5308-F241-A934-FED4A1FE907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9109"/>
            <a:ext cx="9144000" cy="6079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907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6" descr="2Titelbil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612775" y="2"/>
            <a:ext cx="5099050" cy="696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299" name="Rectangle 8"/>
          <p:cNvSpPr>
            <a:spLocks noChangeArrowheads="1"/>
          </p:cNvSpPr>
          <p:nvPr/>
        </p:nvSpPr>
        <p:spPr bwMode="auto">
          <a:xfrm>
            <a:off x="4572000" y="4"/>
            <a:ext cx="5000660" cy="70723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 dirty="0"/>
          </a:p>
        </p:txBody>
      </p:sp>
      <p:sp>
        <p:nvSpPr>
          <p:cNvPr id="55300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787900" y="116632"/>
            <a:ext cx="4173538" cy="2304256"/>
          </a:xfrm>
          <a:noFill/>
        </p:spPr>
        <p:txBody>
          <a:bodyPr anchor="t"/>
          <a:lstStyle/>
          <a:p>
            <a:pPr eaLnBrk="1" hangingPunct="1"/>
            <a:r>
              <a:rPr lang="en-GB" sz="3600" dirty="0">
                <a:latin typeface="Calibri" pitchFamily="34" charset="0"/>
              </a:rPr>
              <a:t>Lecture overview</a:t>
            </a:r>
            <a:br>
              <a:rPr lang="en-GB" sz="3600" dirty="0">
                <a:latin typeface="Calibri" pitchFamily="34" charset="0"/>
              </a:rPr>
            </a:br>
            <a:br>
              <a:rPr lang="en-GB" sz="2800" dirty="0">
                <a:latin typeface="Calibri" pitchFamily="34" charset="0"/>
              </a:rPr>
            </a:br>
            <a:br>
              <a:rPr lang="en-GB" dirty="0">
                <a:latin typeface="Calibri" pitchFamily="34" charset="0"/>
              </a:rPr>
            </a:br>
            <a:r>
              <a:rPr lang="en-GB" sz="2800" dirty="0">
                <a:latin typeface="Calibri" pitchFamily="34" charset="0"/>
              </a:rPr>
              <a:t>Learning goal:</a:t>
            </a:r>
            <a:br>
              <a:rPr lang="en-GB" sz="2400" dirty="0">
                <a:latin typeface="Calibri" pitchFamily="34" charset="0"/>
              </a:rPr>
            </a:br>
            <a:br>
              <a:rPr lang="en-GB" sz="2400" dirty="0">
                <a:latin typeface="Calibri" pitchFamily="34" charset="0"/>
              </a:rPr>
            </a:br>
            <a:endParaRPr lang="en-GB" sz="2400" dirty="0">
              <a:latin typeface="Calibri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427985" y="2082422"/>
            <a:ext cx="4968552" cy="3637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42" lvl="1" indent="-285747" eaLnBrk="0" hangingPunct="0">
              <a:lnSpc>
                <a:spcPct val="80000"/>
              </a:lnSpc>
              <a:spcBef>
                <a:spcPct val="20000"/>
              </a:spcBef>
              <a:buFontTx/>
              <a:buChar char="–"/>
            </a:pPr>
            <a:endParaRPr lang="en-GB" sz="2800" kern="0" dirty="0">
              <a:solidFill>
                <a:srgbClr val="000000">
                  <a:lumMod val="75000"/>
                  <a:lumOff val="2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7" indent="-285747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gain overview about principle structural elements and the functionality </a:t>
            </a:r>
          </a:p>
          <a:p>
            <a:pPr marL="285747" indent="-285747">
              <a:buFont typeface="Arial" panose="020B0604020202020204" pitchFamily="34" charset="0"/>
              <a:buChar char="•"/>
            </a:pP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7" indent="-285747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introduce typical structural systems</a:t>
            </a:r>
          </a:p>
          <a:p>
            <a:pPr marL="285747" indent="-285747">
              <a:buFont typeface="Arial" panose="020B0604020202020204" pitchFamily="34" charset="0"/>
              <a:buChar char="•"/>
            </a:pP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7" indent="-285747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link to structural mechanics</a:t>
            </a:r>
          </a:p>
          <a:p>
            <a:pPr marL="285747" indent="-285747">
              <a:buFont typeface="Arial" panose="020B0604020202020204" pitchFamily="34" charset="0"/>
              <a:buChar char="•"/>
            </a:pP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7" indent="-285747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qualitative load effects on structures</a:t>
            </a:r>
          </a:p>
          <a:p>
            <a:br>
              <a:rPr lang="nb-NO" sz="20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86275" y="5324221"/>
            <a:ext cx="4752528" cy="12926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nb-NO" dirty="0">
                <a:latin typeface="Calibri" panose="020F0502020204030204" pitchFamily="34" charset="0"/>
              </a:rPr>
              <a:t>Reading:</a:t>
            </a:r>
          </a:p>
          <a:p>
            <a:endParaRPr lang="nb-NO" sz="1400" dirty="0">
              <a:latin typeface="Calibri" panose="020F0502020204030204" pitchFamily="34" charset="0"/>
            </a:endParaRPr>
          </a:p>
          <a:p>
            <a:r>
              <a:rPr lang="nb-NO" sz="1400" dirty="0">
                <a:latin typeface="Calibri" panose="020F0502020204030204" pitchFamily="34" charset="0"/>
              </a:rPr>
              <a:t>C</a:t>
            </a:r>
            <a:r>
              <a:rPr lang="nb-NO" sz="1400">
                <a:latin typeface="Calibri" panose="020F0502020204030204" pitchFamily="34" charset="0"/>
              </a:rPr>
              <a:t>ompendium</a:t>
            </a:r>
            <a:r>
              <a:rPr lang="nb-NO" sz="1400" dirty="0">
                <a:latin typeface="Calibri" panose="020F0502020204030204" pitchFamily="34" charset="0"/>
              </a:rPr>
              <a:t> 0 -3</a:t>
            </a:r>
          </a:p>
          <a:p>
            <a:endParaRPr lang="nb-NO" sz="1400" dirty="0">
              <a:latin typeface="Calibri" panose="020F0502020204030204" pitchFamily="34" charset="0"/>
            </a:endParaRPr>
          </a:p>
          <a:p>
            <a:endParaRPr lang="nb-NO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3337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57C5F28-8676-754C-9B88-57F9559B406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68405"/>
            <a:ext cx="9144000" cy="6121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8929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AEE5F27-77C2-E04A-89D5-56B99206737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0151" y="152400"/>
            <a:ext cx="6743700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8034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DAF6797-2BD1-AD48-AF8B-582BC283C07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0451"/>
            <a:ext cx="9144000" cy="60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2649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077E897-A48B-674E-8235-1044C396BEE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78969"/>
            <a:ext cx="9144000" cy="610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1310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881488A-3E3A-054F-A2D2-0E8F360337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5776"/>
            <a:ext cx="9144000" cy="602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142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3AE4512-08C2-3048-A7E3-832AFEF0B49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251" y="2101850"/>
            <a:ext cx="8191500" cy="265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1051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C8EBCB9-B8DD-DC4E-B4EE-73B2B4C0C7E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1001"/>
            <a:ext cx="9144000" cy="609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4874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C6C0079-A1C8-1143-A0EC-C458D19888F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125146"/>
            <a:ext cx="9144000" cy="260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9624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8AB3C6C-C036-FB47-BEBB-DBF1BF4FCBB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2563"/>
            <a:ext cx="9144000" cy="597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4188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7BF45FF-12F1-2043-9652-E18F94BC3A0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2200" y="850901"/>
            <a:ext cx="6959600" cy="515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533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B139817-6669-1C42-98B5-135DFF6904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22" y="332656"/>
            <a:ext cx="4034301" cy="326236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784F1D5-1A7D-2343-8B3D-39C10DD75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056" y="865287"/>
            <a:ext cx="2552700" cy="219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5648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18A4202-F84A-1045-9832-89ACF3C6432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3891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E3E70D9-F7E9-DD44-8C5A-B3AA8E35B4C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1001"/>
            <a:ext cx="9144000" cy="609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7752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9005D4A-DF5C-E147-9A20-68E599C38D1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5" y="0"/>
            <a:ext cx="88490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2099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ED02ABC-9474-D946-B244-DB18FD22676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72907"/>
            <a:ext cx="9144000" cy="3712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5331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B992F24-2C20-C440-8ADE-DB3BBC9F36D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251" y="882651"/>
            <a:ext cx="7683500" cy="509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5445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AB373FA-9959-88A8-5466-8FDE57F1A1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85277"/>
            <a:ext cx="7772400" cy="6487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004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4562130-9A3B-FF4E-AD40-76A9F5BFF67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52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4E00D06-97EB-0347-8F6B-B41E999930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88640"/>
            <a:ext cx="3252087" cy="3310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342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1C31F0D-C929-0F47-B9CC-A3A143D80F3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136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7DF65F0-02B4-6547-856C-CD801CA510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2536" y="1556792"/>
            <a:ext cx="6743490" cy="402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066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D74FEDE-87F7-744D-8F0E-10CDDB17DD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9712" y="1023104"/>
            <a:ext cx="5028072" cy="4977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184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>
          <a:xfrm>
            <a:off x="1485900" y="857232"/>
            <a:ext cx="6172200" cy="857250"/>
          </a:xfrm>
        </p:spPr>
        <p:txBody>
          <a:bodyPr/>
          <a:lstStyle/>
          <a:p>
            <a:pPr eaLnBrk="1" hangingPunct="1"/>
            <a:r>
              <a:rPr lang="en-GB" dirty="0">
                <a:latin typeface="Calibri" pitchFamily="34" charset="0"/>
              </a:rPr>
              <a:t>Mechanics: </a:t>
            </a:r>
            <a:r>
              <a:rPr lang="en-GB" sz="1800" dirty="0">
                <a:latin typeface="Calibri" pitchFamily="34" charset="0"/>
              </a:rPr>
              <a:t>Moment capacity = Loading Moment</a:t>
            </a:r>
            <a:endParaRPr lang="en-GB" dirty="0">
              <a:latin typeface="Calibri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3077F3-AAC9-C34E-9E0A-309C40650A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83" y="1646802"/>
            <a:ext cx="5321887" cy="4120998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871D7CA8-2775-404E-AA7D-D558B906E102}"/>
              </a:ext>
            </a:extLst>
          </p:cNvPr>
          <p:cNvSpPr/>
          <p:nvPr/>
        </p:nvSpPr>
        <p:spPr>
          <a:xfrm>
            <a:off x="1925706" y="2996952"/>
            <a:ext cx="378042" cy="864096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160614-3522-6545-9B27-D04F36867C3B}"/>
              </a:ext>
            </a:extLst>
          </p:cNvPr>
          <p:cNvSpPr txBox="1"/>
          <p:nvPr/>
        </p:nvSpPr>
        <p:spPr>
          <a:xfrm>
            <a:off x="1478281" y="2958324"/>
            <a:ext cx="4154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dirty="0">
                <a:solidFill>
                  <a:srgbClr val="00B050"/>
                </a:solidFill>
                <a:latin typeface="Arial Rounded MT Bold" panose="020F0704030504030204" pitchFamily="34" charset="77"/>
              </a:rPr>
              <a:t>!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F80563C-DA6E-3540-93F2-32F53A4CB2C3}"/>
              </a:ext>
            </a:extLst>
          </p:cNvPr>
          <p:cNvSpPr/>
          <p:nvPr/>
        </p:nvSpPr>
        <p:spPr>
          <a:xfrm>
            <a:off x="2681790" y="5049180"/>
            <a:ext cx="1026114" cy="3240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5B51E4B-11C2-EE45-873F-D381217FA59D}"/>
              </a:ext>
            </a:extLst>
          </p:cNvPr>
          <p:cNvSpPr/>
          <p:nvPr/>
        </p:nvSpPr>
        <p:spPr>
          <a:xfrm>
            <a:off x="4713405" y="5211198"/>
            <a:ext cx="1316757" cy="3240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02A37BD-F85D-374A-B300-FF980FBC8B18}"/>
              </a:ext>
            </a:extLst>
          </p:cNvPr>
          <p:cNvSpPr txBox="1"/>
          <p:nvPr/>
        </p:nvSpPr>
        <p:spPr>
          <a:xfrm>
            <a:off x="2146549" y="4761075"/>
            <a:ext cx="5822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dirty="0">
                <a:solidFill>
                  <a:srgbClr val="FF0000"/>
                </a:solidFill>
                <a:latin typeface="Arial Rounded MT Bold" panose="020F0704030504030204" pitchFamily="34" charset="77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166AE27-2B33-E745-9F05-2A8B83E5912F}"/>
              </a:ext>
            </a:extLst>
          </p:cNvPr>
          <p:cNvSpPr txBox="1"/>
          <p:nvPr/>
        </p:nvSpPr>
        <p:spPr>
          <a:xfrm>
            <a:off x="5986324" y="4923093"/>
            <a:ext cx="5822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dirty="0">
                <a:solidFill>
                  <a:srgbClr val="FF0000"/>
                </a:solidFill>
                <a:latin typeface="Arial Rounded MT Bold" panose="020F0704030504030204" pitchFamily="34" charset="7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76362394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6948</TotalTime>
  <Words>65</Words>
  <Application>Microsoft Macintosh PowerPoint</Application>
  <PresentationFormat>On-screen Show (4:3)</PresentationFormat>
  <Paragraphs>26</Paragraphs>
  <Slides>35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0" baseType="lpstr">
      <vt:lpstr>Arial</vt:lpstr>
      <vt:lpstr>Arial Rounded MT Bold</vt:lpstr>
      <vt:lpstr>Calibri</vt:lpstr>
      <vt:lpstr>Helvetica</vt:lpstr>
      <vt:lpstr>Default Design</vt:lpstr>
      <vt:lpstr>TBA 4125 Prosjektering</vt:lpstr>
      <vt:lpstr>Lecture overview   Learning goal: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Mechanics: Moment capacity = Loading Moment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IKT/NTNU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Zuverlässigkeit von Holzkonstruktionen</dc:title>
  <dc:subject/>
  <dc:creator>Jochen Köhler</dc:creator>
  <cp:keywords/>
  <dc:description/>
  <cp:lastModifiedBy>Jochen Köhler</cp:lastModifiedBy>
  <cp:revision>755</cp:revision>
  <cp:lastPrinted>2021-01-14T15:34:04Z</cp:lastPrinted>
  <dcterms:created xsi:type="dcterms:W3CDTF">2007-03-08T08:14:50Z</dcterms:created>
  <dcterms:modified xsi:type="dcterms:W3CDTF">2022-12-21T14:06:17Z</dcterms:modified>
  <cp:category/>
</cp:coreProperties>
</file>