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15" r:id="rId2"/>
    <p:sldId id="716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80" r:id="rId15"/>
    <p:sldId id="781" r:id="rId16"/>
    <p:sldId id="751" r:id="rId17"/>
    <p:sldId id="782" r:id="rId18"/>
  </p:sldIdLst>
  <p:sldSz cx="12192000" cy="6858000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C5B4"/>
    <a:srgbClr val="92D050"/>
    <a:srgbClr val="FFFF00"/>
    <a:srgbClr val="FF0000"/>
    <a:srgbClr val="000000"/>
    <a:srgbClr val="00462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066" autoAdjust="0"/>
    <p:restoredTop sz="94830" autoAdjust="0"/>
  </p:normalViewPr>
  <p:slideViewPr>
    <p:cSldViewPr>
      <p:cViewPr varScale="1">
        <p:scale>
          <a:sx n="87" d="100"/>
          <a:sy n="87" d="100"/>
        </p:scale>
        <p:origin x="208" y="92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93" d="100"/>
          <a:sy n="93" d="100"/>
        </p:scale>
        <p:origin x="-2820" y="-12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341" cy="495696"/>
          </a:xfrm>
          <a:prstGeom prst="rect">
            <a:avLst/>
          </a:prstGeom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744" y="0"/>
            <a:ext cx="2945341" cy="495696"/>
          </a:xfrm>
          <a:prstGeom prst="rect">
            <a:avLst/>
          </a:prstGeom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4EAD33C-7CD8-42A5-8044-D2546682594B}" type="datetimeFigureOut">
              <a:rPr lang="de-DE"/>
              <a:pPr/>
              <a:t>21.12.22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9354"/>
            <a:ext cx="2945341" cy="495696"/>
          </a:xfrm>
          <a:prstGeom prst="rect">
            <a:avLst/>
          </a:prstGeom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744" y="9429354"/>
            <a:ext cx="2945341" cy="495696"/>
          </a:xfrm>
          <a:prstGeom prst="rect">
            <a:avLst/>
          </a:prstGeom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A05B2C8-4993-4640-BFE0-B678DBEECB7D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4323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341" cy="495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744" y="0"/>
            <a:ext cx="2945341" cy="495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1126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6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15471"/>
            <a:ext cx="5438776" cy="4466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9354"/>
            <a:ext cx="2945341" cy="495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136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744" y="9429354"/>
            <a:ext cx="2945341" cy="495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D06C388-88A5-40CA-891B-C00D42292D0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6380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65475F-5386-42B3-AE89-AE0631BFD9CF}" type="slidenum">
              <a:rPr lang="en-US"/>
              <a:pPr/>
              <a:t>1</a:t>
            </a:fld>
            <a:endParaRPr lang="en-US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5D62A0-3C1C-40DB-A906-997092A1627C}" type="slidenum">
              <a:rPr lang="en-US"/>
              <a:pPr/>
              <a:t>10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60562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5D62A0-3C1C-40DB-A906-997092A1627C}" type="slidenum">
              <a:rPr lang="en-US"/>
              <a:pPr/>
              <a:t>11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627350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5D62A0-3C1C-40DB-A906-997092A1627C}" type="slidenum">
              <a:rPr lang="en-US"/>
              <a:pPr/>
              <a:t>12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46696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5D62A0-3C1C-40DB-A906-997092A1627C}" type="slidenum">
              <a:rPr lang="en-US"/>
              <a:pPr/>
              <a:t>13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83602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5D62A0-3C1C-40DB-A906-997092A1627C}" type="slidenum">
              <a:rPr lang="en-US"/>
              <a:pPr/>
              <a:t>14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783992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5D62A0-3C1C-40DB-A906-997092A1627C}" type="slidenum">
              <a:rPr lang="en-US"/>
              <a:pPr/>
              <a:t>15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49499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6C388-88A5-40CA-891B-C00D42292D0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438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3E0C38-6F3C-469A-ADB0-7782DC0E2AA9}" type="slidenum">
              <a:rPr lang="en-US"/>
              <a:pPr/>
              <a:t>2</a:t>
            </a:fld>
            <a:endParaRPr lang="en-US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5D62A0-3C1C-40DB-A906-997092A1627C}" type="slidenum">
              <a:rPr lang="en-US"/>
              <a:pPr/>
              <a:t>3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60134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5D62A0-3C1C-40DB-A906-997092A1627C}" type="slidenum">
              <a:rPr lang="en-US"/>
              <a:pPr/>
              <a:t>4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1943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5D62A0-3C1C-40DB-A906-997092A1627C}" type="slidenum">
              <a:rPr lang="en-US"/>
              <a:pPr/>
              <a:t>5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616370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5D62A0-3C1C-40DB-A906-997092A1627C}" type="slidenum">
              <a:rPr lang="en-US"/>
              <a:pPr/>
              <a:t>6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960093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5D62A0-3C1C-40DB-A906-997092A1627C}" type="slidenum">
              <a:rPr lang="en-US"/>
              <a:pPr/>
              <a:t>7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005786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5D62A0-3C1C-40DB-A906-997092A1627C}" type="slidenum">
              <a:rPr lang="en-US"/>
              <a:pPr/>
              <a:t>8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70664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5D62A0-3C1C-40DB-A906-997092A1627C}" type="slidenum">
              <a:rPr lang="en-US"/>
              <a:pPr/>
              <a:t>9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3983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692151"/>
            <a:ext cx="2743200" cy="50022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92151"/>
            <a:ext cx="8026400" cy="50022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89139"/>
            <a:ext cx="5384800" cy="3705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9139"/>
            <a:ext cx="5384800" cy="3705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143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43063"/>
            <a:ext cx="10972800" cy="405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11688577" y="3473"/>
            <a:ext cx="4876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[</a:t>
            </a:r>
            <a:fld id="{FFEDAC25-4A2B-4472-841A-6F92B5C36BF3}" type="slidenum">
              <a:rPr lang="en-US" sz="160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pPr algn="r"/>
              <a:t>‹#›</a:t>
            </a:fld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Helvetic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Helvetic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Helvetic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Helvetic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Helvetic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Helvetic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Helvetic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Helvetic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5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0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78" name="Group 7"/>
          <p:cNvGrpSpPr>
            <a:grpSpLocks/>
          </p:cNvGrpSpPr>
          <p:nvPr/>
        </p:nvGrpSpPr>
        <p:grpSpPr bwMode="auto">
          <a:xfrm>
            <a:off x="407368" y="260351"/>
            <a:ext cx="4538663" cy="6335713"/>
            <a:chOff x="21" y="119"/>
            <a:chExt cx="3040" cy="4082"/>
          </a:xfrm>
        </p:grpSpPr>
        <p:pic>
          <p:nvPicPr>
            <p:cNvPr id="54280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08" y="3238"/>
              <a:ext cx="953" cy="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1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08" y="1162"/>
              <a:ext cx="953" cy="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2" name="Picture 10" descr="02-Moscow-SamaraSW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1" y="2205"/>
              <a:ext cx="953" cy="9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3" name="Picture 11" descr="Songda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1" y="119"/>
              <a:ext cx="953" cy="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4" name="Picture 12" descr="S21-ASW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64" y="1163"/>
              <a:ext cx="939" cy="9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5" name="Picture 13" descr="Wind FarmSW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1" y="3238"/>
              <a:ext cx="971" cy="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6" name="Picture 14" descr="Winter9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064" y="2202"/>
              <a:ext cx="953" cy="9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7" name="Picture 15" descr="34-35_Helgeland_NY_SW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108" y="2201"/>
              <a:ext cx="952" cy="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8" name="Picture 16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064" y="119"/>
              <a:ext cx="953" cy="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9" name="Picture 17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064" y="3238"/>
              <a:ext cx="947" cy="9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90" name="Picture 18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110" y="120"/>
              <a:ext cx="950" cy="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91" name="Picture 19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1" y="1163"/>
              <a:ext cx="950" cy="9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102671" y="-243408"/>
            <a:ext cx="6537945" cy="1851310"/>
          </a:xfrm>
        </p:spPr>
        <p:txBody>
          <a:bodyPr/>
          <a:lstStyle/>
          <a:p>
            <a:pPr eaLnBrk="1" hangingPunct="1"/>
            <a:r>
              <a:rPr lang="en-US" sz="4000" dirty="0">
                <a:latin typeface="Calibri" pitchFamily="34" charset="0"/>
              </a:rPr>
              <a:t>TBA 4125 </a:t>
            </a:r>
            <a:r>
              <a:rPr lang="en-US" sz="4000" dirty="0" err="1">
                <a:latin typeface="Calibri" pitchFamily="34" charset="0"/>
              </a:rPr>
              <a:t>Prosjektering</a:t>
            </a:r>
            <a:endParaRPr lang="en-US" sz="4000" dirty="0">
              <a:latin typeface="Calibri" pitchFamily="34" charset="0"/>
            </a:endParaRPr>
          </a:p>
        </p:txBody>
      </p:sp>
      <p:sp>
        <p:nvSpPr>
          <p:cNvPr id="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102671" y="3644900"/>
            <a:ext cx="5978401" cy="1752600"/>
          </a:xfrm>
        </p:spPr>
        <p:txBody>
          <a:bodyPr/>
          <a:lstStyle/>
          <a:p>
            <a:pPr algn="l" eaLnBrk="1" hangingPunct="1"/>
            <a:endParaRPr lang="de-CH" sz="1800" dirty="0">
              <a:latin typeface="Calibri" pitchFamily="34" charset="0"/>
            </a:endParaRPr>
          </a:p>
          <a:p>
            <a:pPr algn="l" eaLnBrk="1" hangingPunct="1"/>
            <a:endParaRPr lang="de-CH" sz="1800" dirty="0">
              <a:latin typeface="Calibri" pitchFamily="34" charset="0"/>
            </a:endParaRPr>
          </a:p>
          <a:p>
            <a:pPr algn="l" eaLnBrk="1" hangingPunct="1"/>
            <a:r>
              <a:rPr lang="de-CH" dirty="0">
                <a:latin typeface="Calibri" pitchFamily="34" charset="0"/>
              </a:rPr>
              <a:t>Jochen Köhler</a:t>
            </a:r>
          </a:p>
        </p:txBody>
      </p:sp>
      <p:sp>
        <p:nvSpPr>
          <p:cNvPr id="3" name="Rectangle 2"/>
          <p:cNvSpPr/>
          <p:nvPr/>
        </p:nvSpPr>
        <p:spPr>
          <a:xfrm>
            <a:off x="10344472" y="0"/>
            <a:ext cx="323528" cy="332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94626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671" y="5821508"/>
            <a:ext cx="2260326" cy="757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5102671" y="2276872"/>
            <a:ext cx="6537945" cy="1851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Helvetic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Helvetic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Helvetic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Helvetic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Helvetic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Helvetic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Helvetic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Helvetica" pitchFamily="34" charset="0"/>
              </a:defRPr>
            </a:lvl9pPr>
          </a:lstStyle>
          <a:p>
            <a:pPr eaLnBrk="1" hangingPunct="1"/>
            <a:r>
              <a:rPr lang="en-US" kern="0" dirty="0">
                <a:latin typeface="Calibri" pitchFamily="34" charset="0"/>
              </a:rPr>
              <a:t>K_01: </a:t>
            </a:r>
            <a:br>
              <a:rPr lang="en-US" kern="0" dirty="0">
                <a:latin typeface="Calibri" pitchFamily="34" charset="0"/>
              </a:rPr>
            </a:br>
            <a:r>
              <a:rPr lang="en-US" kern="0" dirty="0">
                <a:latin typeface="Calibri" pitchFamily="34" charset="0"/>
              </a:rPr>
              <a:t>Introduction Structural Engineering</a:t>
            </a:r>
          </a:p>
          <a:p>
            <a:pPr eaLnBrk="1" hangingPunct="1"/>
            <a:r>
              <a:rPr lang="en-US" kern="0" dirty="0">
                <a:latin typeface="Calibri" pitchFamily="34" charset="0"/>
              </a:rPr>
              <a:t>- </a:t>
            </a:r>
            <a:r>
              <a:rPr lang="en-US" kern="0">
                <a:latin typeface="Calibri" pitchFamily="34" charset="0"/>
              </a:rPr>
              <a:t>Motivating Example</a:t>
            </a:r>
            <a:endParaRPr lang="en-US" kern="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156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-24"/>
            <a:ext cx="8229600" cy="1143000"/>
          </a:xfrm>
        </p:spPr>
        <p:txBody>
          <a:bodyPr/>
          <a:lstStyle/>
          <a:p>
            <a:pPr eaLnBrk="1" hangingPunct="1"/>
            <a:r>
              <a:rPr lang="en-GB" dirty="0">
                <a:latin typeface="Calibri" pitchFamily="34" charset="0"/>
              </a:rPr>
              <a:t>Structural Standard: The EUROCODES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DB5370-03C1-D14B-9478-000DEFE8ED28}"/>
              </a:ext>
            </a:extLst>
          </p:cNvPr>
          <p:cNvSpPr txBox="1"/>
          <p:nvPr/>
        </p:nvSpPr>
        <p:spPr>
          <a:xfrm>
            <a:off x="2135560" y="1340768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u="sng" dirty="0"/>
              <a:t>Eksempel: Snø på taket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E5B70120-3419-7545-8689-10C8380EF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805" y="1412777"/>
            <a:ext cx="3580743" cy="149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807B476-6E6F-3540-B034-A4E1C1838573}"/>
              </a:ext>
            </a:extLst>
          </p:cNvPr>
          <p:cNvCxnSpPr/>
          <p:nvPr/>
        </p:nvCxnSpPr>
        <p:spPr>
          <a:xfrm flipH="1">
            <a:off x="9443354" y="1875052"/>
            <a:ext cx="95952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>
            <a:extLst>
              <a:ext uri="{FF2B5EF4-FFF2-40B4-BE49-F238E27FC236}">
                <a16:creationId xmlns:a16="http://schemas.microsoft.com/office/drawing/2014/main" id="{ABA4E28A-8578-1A41-BCAF-26F775CCE9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8" y="2981564"/>
            <a:ext cx="3514788" cy="2630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1B716CC-2BA5-6942-8755-2EDED712270E}"/>
              </a:ext>
            </a:extLst>
          </p:cNvPr>
          <p:cNvSpPr txBox="1"/>
          <p:nvPr/>
        </p:nvSpPr>
        <p:spPr>
          <a:xfrm>
            <a:off x="1919537" y="2348880"/>
            <a:ext cx="4754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Tre</a:t>
            </a:r>
            <a:r>
              <a:rPr lang="en-US" dirty="0"/>
              <a:t> (NS-EN 338 – Timber Strength Classes):</a:t>
            </a: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B8FA628F-BD1E-374F-B5B3-F82C5B55B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74333" y="2396917"/>
            <a:ext cx="3051111" cy="3800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D08AB3D1-5021-A344-83B0-D87780953137}"/>
              </a:ext>
            </a:extLst>
          </p:cNvPr>
          <p:cNvSpPr/>
          <p:nvPr/>
        </p:nvSpPr>
        <p:spPr>
          <a:xfrm>
            <a:off x="4655840" y="2903634"/>
            <a:ext cx="288032" cy="5973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313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-24"/>
            <a:ext cx="8229600" cy="1143000"/>
          </a:xfrm>
        </p:spPr>
        <p:txBody>
          <a:bodyPr/>
          <a:lstStyle/>
          <a:p>
            <a:pPr eaLnBrk="1" hangingPunct="1"/>
            <a:r>
              <a:rPr lang="en-GB" dirty="0">
                <a:latin typeface="Calibri" pitchFamily="34" charset="0"/>
              </a:rPr>
              <a:t>Structural Standard: The EUROCODES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C0B372-4828-CD46-9CD9-9358BDBB2072}"/>
              </a:ext>
            </a:extLst>
          </p:cNvPr>
          <p:cNvSpPr txBox="1"/>
          <p:nvPr/>
        </p:nvSpPr>
        <p:spPr>
          <a:xfrm>
            <a:off x="2135560" y="1340768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u="sng" dirty="0"/>
              <a:t>Eksempel: Snø på taket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70C914-887E-6942-AEAC-62B15DE0E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805" y="1412777"/>
            <a:ext cx="3580743" cy="149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C02E57C-B977-C14B-A985-AE429C602F8D}"/>
              </a:ext>
            </a:extLst>
          </p:cNvPr>
          <p:cNvCxnSpPr/>
          <p:nvPr/>
        </p:nvCxnSpPr>
        <p:spPr>
          <a:xfrm flipH="1">
            <a:off x="9443354" y="1875052"/>
            <a:ext cx="95952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>
            <a:extLst>
              <a:ext uri="{FF2B5EF4-FFF2-40B4-BE49-F238E27FC236}">
                <a16:creationId xmlns:a16="http://schemas.microsoft.com/office/drawing/2014/main" id="{4FD46CC4-049D-0946-8282-F49B7645D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8" y="2981564"/>
            <a:ext cx="3514788" cy="2630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E2F203B-4DBA-D54A-8345-E19F48199D32}"/>
                  </a:ext>
                </a:extLst>
              </p:cNvPr>
              <p:cNvSpPr txBox="1"/>
              <p:nvPr/>
            </p:nvSpPr>
            <p:spPr>
              <a:xfrm>
                <a:off x="1919537" y="2348880"/>
                <a:ext cx="41707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Tre (C24) </a:t>
                </a:r>
                <a:r>
                  <a:rPr lang="nb-NO" dirty="0"/>
                  <a:t>bøying styrke = </a:t>
                </a:r>
                <a14:m>
                  <m:oMath xmlns:m="http://schemas.openxmlformats.org/officeDocument/2006/math">
                    <m:r>
                      <a:rPr lang="nb-NO" b="0" i="1" smtClean="0">
                        <a:latin typeface="Cambria Math"/>
                      </a:rPr>
                      <m:t>24 </m:t>
                    </m:r>
                    <m:r>
                      <a:rPr lang="nb-NO" b="0" i="1" smtClean="0">
                        <a:latin typeface="Cambria Math"/>
                      </a:rPr>
                      <m:t>𝑁</m:t>
                    </m:r>
                    <m:r>
                      <a:rPr lang="nb-NO" b="0" i="1" smtClean="0">
                        <a:latin typeface="Cambria Math"/>
                      </a:rPr>
                      <m:t>/</m:t>
                    </m:r>
                    <m:r>
                      <a:rPr lang="nb-NO" b="0" i="1" smtClean="0">
                        <a:latin typeface="Cambria Math"/>
                      </a:rPr>
                      <m:t>𝑚</m:t>
                    </m:r>
                    <m:sSup>
                      <m:sSup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b-NO" b="0" i="1" smtClean="0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nb-NO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nb-NO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E2F203B-4DBA-D54A-8345-E19F48199D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7" y="2348880"/>
                <a:ext cx="4170757" cy="369332"/>
              </a:xfrm>
              <a:prstGeom prst="rect">
                <a:avLst/>
              </a:prstGeom>
              <a:blipFill>
                <a:blip r:embed="rId5"/>
                <a:stretch>
                  <a:fillRect l="-1212" t="-6667" b="-2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058E57B-6512-1945-B31C-A07DE2D6A845}"/>
                  </a:ext>
                </a:extLst>
              </p:cNvPr>
              <p:cNvSpPr txBox="1"/>
              <p:nvPr/>
            </p:nvSpPr>
            <p:spPr>
              <a:xfrm>
                <a:off x="1919536" y="3140968"/>
                <a:ext cx="30534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dirty="0"/>
                  <a:t>Snølast (</a:t>
                </a:r>
                <a:r>
                  <a:rPr lang="nb-NO" dirty="0" err="1"/>
                  <a:t>Trh</a:t>
                </a:r>
                <a:r>
                  <a:rPr lang="nb-NO" dirty="0"/>
                  <a:t>.) = </a:t>
                </a:r>
                <a14:m>
                  <m:oMath xmlns:m="http://schemas.openxmlformats.org/officeDocument/2006/math">
                    <m:r>
                      <a:rPr lang="nb-NO" i="1">
                        <a:latin typeface="Cambria Math"/>
                        <a:ea typeface="Cambria Math"/>
                      </a:rPr>
                      <m:t>3.25 </m:t>
                    </m:r>
                    <m:r>
                      <a:rPr lang="nb-NO" i="1">
                        <a:latin typeface="Cambria Math"/>
                        <a:ea typeface="Cambria Math"/>
                      </a:rPr>
                      <m:t>𝑘𝑁</m:t>
                    </m:r>
                    <m:r>
                      <a:rPr lang="nb-NO" i="1">
                        <a:latin typeface="Cambria Math"/>
                        <a:ea typeface="Cambria Math"/>
                      </a:rPr>
                      <m:t>/</m:t>
                    </m:r>
                    <m:sSup>
                      <m:sSupPr>
                        <m:ctrlPr>
                          <a:rPr lang="nb-NO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nb-NO" i="1">
                            <a:latin typeface="Cambria Math"/>
                            <a:ea typeface="Cambria Math"/>
                          </a:rPr>
                          <m:t>𝑚</m:t>
                        </m:r>
                      </m:e>
                      <m:sup>
                        <m:r>
                          <a:rPr lang="nb-NO" i="1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058E57B-6512-1945-B31C-A07DE2D6A8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3140968"/>
                <a:ext cx="3053400" cy="369332"/>
              </a:xfrm>
              <a:prstGeom prst="rect">
                <a:avLst/>
              </a:prstGeom>
              <a:blipFill>
                <a:blip r:embed="rId6"/>
                <a:stretch>
                  <a:fillRect l="-1653" t="-3333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1E051C11-9AD0-6E49-9EFA-3A7B0C194DAC}"/>
              </a:ext>
            </a:extLst>
          </p:cNvPr>
          <p:cNvSpPr/>
          <p:nvPr/>
        </p:nvSpPr>
        <p:spPr>
          <a:xfrm>
            <a:off x="4347665" y="2377219"/>
            <a:ext cx="1624461" cy="2986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888A871-F5FB-4A4C-BC56-36D5F5EB0E69}"/>
              </a:ext>
            </a:extLst>
          </p:cNvPr>
          <p:cNvSpPr/>
          <p:nvPr/>
        </p:nvSpPr>
        <p:spPr>
          <a:xfrm>
            <a:off x="3452588" y="3176290"/>
            <a:ext cx="1624461" cy="2986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1AE19D-DCEC-864B-A0BC-48BE817FF16A}"/>
              </a:ext>
            </a:extLst>
          </p:cNvPr>
          <p:cNvSpPr txBox="1"/>
          <p:nvPr/>
        </p:nvSpPr>
        <p:spPr>
          <a:xfrm>
            <a:off x="1919536" y="3789040"/>
            <a:ext cx="2531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0000"/>
                </a:solidFill>
              </a:rPr>
              <a:t>Karakteristiske verdier </a:t>
            </a:r>
          </a:p>
        </p:txBody>
      </p:sp>
    </p:spTree>
    <p:extLst>
      <p:ext uri="{BB962C8B-B14F-4D97-AF65-F5344CB8AC3E}">
        <p14:creationId xmlns:p14="http://schemas.microsoft.com/office/powerpoint/2010/main" val="2156864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-24"/>
            <a:ext cx="8229600" cy="1143000"/>
          </a:xfrm>
        </p:spPr>
        <p:txBody>
          <a:bodyPr/>
          <a:lstStyle/>
          <a:p>
            <a:pPr eaLnBrk="1" hangingPunct="1"/>
            <a:r>
              <a:rPr lang="en-GB" dirty="0">
                <a:latin typeface="Calibri" pitchFamily="34" charset="0"/>
              </a:rPr>
              <a:t>Mechanics: </a:t>
            </a:r>
            <a:r>
              <a:rPr lang="en-GB" sz="2400" dirty="0">
                <a:latin typeface="Calibri" pitchFamily="34" charset="0"/>
              </a:rPr>
              <a:t>Moment capacity = Loading Moment</a:t>
            </a:r>
            <a:endParaRPr lang="en-GB" dirty="0">
              <a:latin typeface="Calibri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3077F3-AAC9-C34E-9E0A-309C40650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9577" y="1052736"/>
            <a:ext cx="7095849" cy="54946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B6CFE91-FFAD-124F-A51A-50772C7A1008}"/>
                  </a:ext>
                </a:extLst>
              </p:cNvPr>
              <p:cNvSpPr txBox="1"/>
              <p:nvPr/>
            </p:nvSpPr>
            <p:spPr>
              <a:xfrm>
                <a:off x="6463108" y="6200308"/>
                <a:ext cx="41707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Tre (C24) </a:t>
                </a:r>
                <a:r>
                  <a:rPr lang="nb-NO" dirty="0"/>
                  <a:t>bøying styrke = </a:t>
                </a:r>
                <a14:m>
                  <m:oMath xmlns:m="http://schemas.openxmlformats.org/officeDocument/2006/math">
                    <m:r>
                      <a:rPr lang="nb-NO" b="0" i="1" smtClean="0">
                        <a:latin typeface="Cambria Math"/>
                      </a:rPr>
                      <m:t>24 </m:t>
                    </m:r>
                    <m:r>
                      <a:rPr lang="nb-NO" b="0" i="1" smtClean="0">
                        <a:latin typeface="Cambria Math"/>
                      </a:rPr>
                      <m:t>𝑁</m:t>
                    </m:r>
                    <m:r>
                      <a:rPr lang="nb-NO" b="0" i="1" smtClean="0">
                        <a:latin typeface="Cambria Math"/>
                      </a:rPr>
                      <m:t>/</m:t>
                    </m:r>
                    <m:r>
                      <a:rPr lang="nb-NO" b="0" i="1" smtClean="0">
                        <a:latin typeface="Cambria Math"/>
                      </a:rPr>
                      <m:t>𝑚</m:t>
                    </m:r>
                    <m:sSup>
                      <m:sSup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b-NO" b="0" i="1" smtClean="0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nb-NO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nb-NO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B6CFE91-FFAD-124F-A51A-50772C7A10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108" y="6200308"/>
                <a:ext cx="4170757" cy="369332"/>
              </a:xfrm>
              <a:prstGeom prst="rect">
                <a:avLst/>
              </a:prstGeom>
              <a:blipFill>
                <a:blip r:embed="rId4"/>
                <a:stretch>
                  <a:fillRect l="-1216" t="-3333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4A01DBD-1C5F-4F4A-99E4-51B97865EC0B}"/>
                  </a:ext>
                </a:extLst>
              </p:cNvPr>
              <p:cNvSpPr txBox="1"/>
              <p:nvPr/>
            </p:nvSpPr>
            <p:spPr>
              <a:xfrm>
                <a:off x="1981200" y="5990170"/>
                <a:ext cx="30534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dirty="0"/>
                  <a:t>Snølast (</a:t>
                </a:r>
                <a:r>
                  <a:rPr lang="nb-NO" dirty="0" err="1"/>
                  <a:t>Trh</a:t>
                </a:r>
                <a:r>
                  <a:rPr lang="nb-NO" dirty="0"/>
                  <a:t>.) = </a:t>
                </a:r>
                <a14:m>
                  <m:oMath xmlns:m="http://schemas.openxmlformats.org/officeDocument/2006/math">
                    <m:r>
                      <a:rPr lang="nb-NO" i="1">
                        <a:latin typeface="Cambria Math"/>
                        <a:ea typeface="Cambria Math"/>
                      </a:rPr>
                      <m:t>3.25 </m:t>
                    </m:r>
                    <m:r>
                      <a:rPr lang="nb-NO" i="1">
                        <a:latin typeface="Cambria Math"/>
                        <a:ea typeface="Cambria Math"/>
                      </a:rPr>
                      <m:t>𝑘𝑁</m:t>
                    </m:r>
                    <m:r>
                      <a:rPr lang="nb-NO" i="1">
                        <a:latin typeface="Cambria Math"/>
                        <a:ea typeface="Cambria Math"/>
                      </a:rPr>
                      <m:t>/</m:t>
                    </m:r>
                    <m:sSup>
                      <m:sSupPr>
                        <m:ctrlPr>
                          <a:rPr lang="nb-NO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nb-NO" i="1">
                            <a:latin typeface="Cambria Math"/>
                            <a:ea typeface="Cambria Math"/>
                          </a:rPr>
                          <m:t>𝑚</m:t>
                        </m:r>
                      </m:e>
                      <m:sup>
                        <m:r>
                          <a:rPr lang="nb-NO" i="1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4A01DBD-1C5F-4F4A-99E4-51B97865EC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5990170"/>
                <a:ext cx="3053400" cy="369332"/>
              </a:xfrm>
              <a:prstGeom prst="rect">
                <a:avLst/>
              </a:prstGeom>
              <a:blipFill>
                <a:blip r:embed="rId5"/>
                <a:stretch>
                  <a:fillRect l="-1667" t="-6667" b="-2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1380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-24"/>
            <a:ext cx="8229600" cy="1143000"/>
          </a:xfrm>
        </p:spPr>
        <p:txBody>
          <a:bodyPr/>
          <a:lstStyle/>
          <a:p>
            <a:pPr eaLnBrk="1" hangingPunct="1"/>
            <a:r>
              <a:rPr lang="en-GB" dirty="0">
                <a:latin typeface="Calibri" pitchFamily="34" charset="0"/>
              </a:rPr>
              <a:t>Structural Standard: The EUROCODES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C0B372-4828-CD46-9CD9-9358BDBB2072}"/>
              </a:ext>
            </a:extLst>
          </p:cNvPr>
          <p:cNvSpPr txBox="1"/>
          <p:nvPr/>
        </p:nvSpPr>
        <p:spPr>
          <a:xfrm>
            <a:off x="2135560" y="1340768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u="sng" dirty="0"/>
              <a:t>Eksempel: Snø på taket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70C914-887E-6942-AEAC-62B15DE0E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805" y="1412777"/>
            <a:ext cx="3580743" cy="149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C02E57C-B977-C14B-A985-AE429C602F8D}"/>
              </a:ext>
            </a:extLst>
          </p:cNvPr>
          <p:cNvCxnSpPr/>
          <p:nvPr/>
        </p:nvCxnSpPr>
        <p:spPr>
          <a:xfrm flipH="1">
            <a:off x="9443354" y="1875052"/>
            <a:ext cx="95952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>
            <a:extLst>
              <a:ext uri="{FF2B5EF4-FFF2-40B4-BE49-F238E27FC236}">
                <a16:creationId xmlns:a16="http://schemas.microsoft.com/office/drawing/2014/main" id="{4FD46CC4-049D-0946-8282-F49B7645D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8" y="2981564"/>
            <a:ext cx="3514788" cy="2630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E2F203B-4DBA-D54A-8345-E19F48199D32}"/>
                  </a:ext>
                </a:extLst>
              </p:cNvPr>
              <p:cNvSpPr txBox="1"/>
              <p:nvPr/>
            </p:nvSpPr>
            <p:spPr>
              <a:xfrm>
                <a:off x="1919537" y="2348880"/>
                <a:ext cx="41707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Tre (C24) </a:t>
                </a:r>
                <a:r>
                  <a:rPr lang="nb-NO" dirty="0"/>
                  <a:t>bøying styrke = </a:t>
                </a:r>
                <a14:m>
                  <m:oMath xmlns:m="http://schemas.openxmlformats.org/officeDocument/2006/math">
                    <m:r>
                      <a:rPr lang="nb-NO" b="0" i="1" smtClean="0">
                        <a:latin typeface="Cambria Math"/>
                      </a:rPr>
                      <m:t>24 </m:t>
                    </m:r>
                    <m:r>
                      <a:rPr lang="nb-NO" b="0" i="1" smtClean="0">
                        <a:latin typeface="Cambria Math"/>
                      </a:rPr>
                      <m:t>𝑁</m:t>
                    </m:r>
                    <m:r>
                      <a:rPr lang="nb-NO" b="0" i="1" smtClean="0">
                        <a:latin typeface="Cambria Math"/>
                      </a:rPr>
                      <m:t>/</m:t>
                    </m:r>
                    <m:r>
                      <a:rPr lang="nb-NO" b="0" i="1" smtClean="0">
                        <a:latin typeface="Cambria Math"/>
                      </a:rPr>
                      <m:t>𝑚</m:t>
                    </m:r>
                    <m:sSup>
                      <m:sSup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b-NO" b="0" i="1" smtClean="0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nb-NO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nb-NO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E2F203B-4DBA-D54A-8345-E19F48199D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7" y="2348880"/>
                <a:ext cx="4170757" cy="369332"/>
              </a:xfrm>
              <a:prstGeom prst="rect">
                <a:avLst/>
              </a:prstGeom>
              <a:blipFill>
                <a:blip r:embed="rId5"/>
                <a:stretch>
                  <a:fillRect l="-1212" t="-6667" b="-2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058E57B-6512-1945-B31C-A07DE2D6A845}"/>
                  </a:ext>
                </a:extLst>
              </p:cNvPr>
              <p:cNvSpPr txBox="1"/>
              <p:nvPr/>
            </p:nvSpPr>
            <p:spPr>
              <a:xfrm>
                <a:off x="1919536" y="3140968"/>
                <a:ext cx="30534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dirty="0"/>
                  <a:t>Snølast (</a:t>
                </a:r>
                <a:r>
                  <a:rPr lang="nb-NO" dirty="0" err="1"/>
                  <a:t>Trh</a:t>
                </a:r>
                <a:r>
                  <a:rPr lang="nb-NO" dirty="0"/>
                  <a:t>.) = </a:t>
                </a:r>
                <a14:m>
                  <m:oMath xmlns:m="http://schemas.openxmlformats.org/officeDocument/2006/math">
                    <m:r>
                      <a:rPr lang="nb-NO" i="1">
                        <a:latin typeface="Cambria Math"/>
                        <a:ea typeface="Cambria Math"/>
                      </a:rPr>
                      <m:t>3.25 </m:t>
                    </m:r>
                    <m:r>
                      <a:rPr lang="nb-NO" i="1">
                        <a:latin typeface="Cambria Math"/>
                        <a:ea typeface="Cambria Math"/>
                      </a:rPr>
                      <m:t>𝑘𝑁</m:t>
                    </m:r>
                    <m:r>
                      <a:rPr lang="nb-NO" i="1">
                        <a:latin typeface="Cambria Math"/>
                        <a:ea typeface="Cambria Math"/>
                      </a:rPr>
                      <m:t>/</m:t>
                    </m:r>
                    <m:sSup>
                      <m:sSupPr>
                        <m:ctrlPr>
                          <a:rPr lang="nb-NO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nb-NO" i="1">
                            <a:latin typeface="Cambria Math"/>
                            <a:ea typeface="Cambria Math"/>
                          </a:rPr>
                          <m:t>𝑚</m:t>
                        </m:r>
                      </m:e>
                      <m:sup>
                        <m:r>
                          <a:rPr lang="nb-NO" i="1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058E57B-6512-1945-B31C-A07DE2D6A8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3140968"/>
                <a:ext cx="3053400" cy="369332"/>
              </a:xfrm>
              <a:prstGeom prst="rect">
                <a:avLst/>
              </a:prstGeom>
              <a:blipFill>
                <a:blip r:embed="rId6"/>
                <a:stretch>
                  <a:fillRect l="-1653" t="-3333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1E051C11-9AD0-6E49-9EFA-3A7B0C194DAC}"/>
              </a:ext>
            </a:extLst>
          </p:cNvPr>
          <p:cNvSpPr/>
          <p:nvPr/>
        </p:nvSpPr>
        <p:spPr>
          <a:xfrm>
            <a:off x="4347665" y="2377219"/>
            <a:ext cx="1624461" cy="2986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888A871-F5FB-4A4C-BC56-36D5F5EB0E69}"/>
              </a:ext>
            </a:extLst>
          </p:cNvPr>
          <p:cNvSpPr/>
          <p:nvPr/>
        </p:nvSpPr>
        <p:spPr>
          <a:xfrm>
            <a:off x="3452588" y="3176290"/>
            <a:ext cx="1624461" cy="2986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1AE19D-DCEC-864B-A0BC-48BE817FF16A}"/>
              </a:ext>
            </a:extLst>
          </p:cNvPr>
          <p:cNvSpPr txBox="1"/>
          <p:nvPr/>
        </p:nvSpPr>
        <p:spPr>
          <a:xfrm>
            <a:off x="1919536" y="3789040"/>
            <a:ext cx="2531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0000"/>
                </a:solidFill>
              </a:rPr>
              <a:t>Karakteristiske verdier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5FB63A-FC29-4E48-9F60-0308088D8DDF}"/>
              </a:ext>
            </a:extLst>
          </p:cNvPr>
          <p:cNvSpPr txBox="1"/>
          <p:nvPr/>
        </p:nvSpPr>
        <p:spPr>
          <a:xfrm>
            <a:off x="1991545" y="4653136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Hva betyr det ?</a:t>
            </a:r>
          </a:p>
        </p:txBody>
      </p:sp>
    </p:spTree>
    <p:extLst>
      <p:ext uri="{BB962C8B-B14F-4D97-AF65-F5344CB8AC3E}">
        <p14:creationId xmlns:p14="http://schemas.microsoft.com/office/powerpoint/2010/main" val="923132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-24"/>
            <a:ext cx="8229600" cy="1143000"/>
          </a:xfrm>
        </p:spPr>
        <p:txBody>
          <a:bodyPr/>
          <a:lstStyle/>
          <a:p>
            <a:pPr eaLnBrk="1" hangingPunct="1"/>
            <a:r>
              <a:rPr lang="en-GB" dirty="0">
                <a:latin typeface="Calibri" pitchFamily="34" charset="0"/>
              </a:rPr>
              <a:t>Structural Standard: The EUROCODES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21AA1FB-734C-7C48-A4D8-9239AB16DEBD}"/>
              </a:ext>
            </a:extLst>
          </p:cNvPr>
          <p:cNvSpPr/>
          <p:nvPr/>
        </p:nvSpPr>
        <p:spPr>
          <a:xfrm>
            <a:off x="1991546" y="1124745"/>
            <a:ext cx="85502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Loads and resistances are represented as so-called </a:t>
            </a:r>
            <a:r>
              <a:rPr lang="en-GB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characteristic values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Tx/>
              <a:buNone/>
            </a:pP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Characteristic values are specified </a:t>
            </a:r>
            <a:r>
              <a:rPr lang="en-GB" sz="2000" dirty="0" err="1">
                <a:latin typeface="Arial" pitchFamily="34" charset="0"/>
                <a:cs typeface="Arial" pitchFamily="34" charset="0"/>
              </a:rPr>
              <a:t>fractile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 values of the corresponding probability distribution functions.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AAFFB85-8C43-4E46-A1E3-A98587751D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475" y="2605848"/>
            <a:ext cx="4992622" cy="30022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0543999-9059-4F4C-9C71-9D1CBAC3C7D7}"/>
                  </a:ext>
                </a:extLst>
              </p:cNvPr>
              <p:cNvSpPr txBox="1"/>
              <p:nvPr/>
            </p:nvSpPr>
            <p:spPr>
              <a:xfrm>
                <a:off x="7752184" y="3975398"/>
                <a:ext cx="2339230" cy="490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240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nb-NO" sz="2400" i="1">
                              <a:latin typeface="Cambria Math"/>
                            </a:rPr>
                            <m:t>𝑞</m:t>
                          </m:r>
                        </m:sub>
                      </m:sSub>
                      <m:r>
                        <a:rPr lang="nb-NO" sz="24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nb-NO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nb-NO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nb-NO" sz="2400" i="1">
                                  <a:latin typeface="Cambria Math"/>
                                  <a:ea typeface="Cambria Math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nb-NO" sz="2400" i="1">
                                  <a:latin typeface="Cambria Math"/>
                                  <a:ea typeface="Cambria Math"/>
                                </a:rPr>
                                <m:t>𝑋</m:t>
                              </m:r>
                            </m:sub>
                          </m:sSub>
                          <m:r>
                            <a:rPr lang="nb-NO" sz="2400" i="1">
                              <a:latin typeface="Cambria Math"/>
                            </a:rPr>
                            <m:t>+</m:t>
                          </m:r>
                          <m:r>
                            <a:rPr lang="nb-NO" sz="2400" i="1">
                              <a:latin typeface="Cambria Math"/>
                            </a:rPr>
                            <m:t>𝑘</m:t>
                          </m:r>
                        </m:e>
                        <m:sub>
                          <m:r>
                            <a:rPr lang="nb-NO" sz="2400" i="1">
                              <a:latin typeface="Cambria Math"/>
                            </a:rPr>
                            <m:t>𝑞</m:t>
                          </m:r>
                        </m:sub>
                      </m:sSub>
                      <m:sSub>
                        <m:sSubPr>
                          <m:ctrlPr>
                            <a:rPr lang="nb-NO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nb-NO" sz="2400" i="1">
                              <a:latin typeface="Cambria Math"/>
                              <a:ea typeface="Cambria Math"/>
                            </a:rPr>
                            <m:t>𝜎</m:t>
                          </m:r>
                        </m:e>
                        <m:sub>
                          <m:r>
                            <a:rPr lang="nb-NO" sz="2400" i="1">
                              <a:latin typeface="Cambria Math"/>
                              <a:ea typeface="Cambria Math"/>
                            </a:rPr>
                            <m:t>𝑋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0543999-9059-4F4C-9C71-9D1CBAC3C7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3975398"/>
                <a:ext cx="2339230" cy="490199"/>
              </a:xfrm>
              <a:prstGeom prst="rect">
                <a:avLst/>
              </a:prstGeom>
              <a:blipFill>
                <a:blip r:embed="rId4"/>
                <a:stretch>
                  <a:fillRect b="-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398D8E4-7C49-4C4A-A8CA-219A219AD8EC}"/>
                  </a:ext>
                </a:extLst>
              </p:cNvPr>
              <p:cNvSpPr txBox="1"/>
              <p:nvPr/>
            </p:nvSpPr>
            <p:spPr>
              <a:xfrm>
                <a:off x="7924174" y="4619525"/>
                <a:ext cx="2210862" cy="12266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Normal Distribution: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b="0" i="1" smtClean="0">
                              <a:latin typeface="Cambria Math"/>
                            </a:rPr>
                            <m:t>𝑘</m:t>
                          </m:r>
                        </m:e>
                        <m:sub>
                          <m:r>
                            <a:rPr lang="nb-NO" b="0" i="1" smtClean="0">
                              <a:latin typeface="Cambria Math"/>
                            </a:rPr>
                            <m:t>𝑞</m:t>
                          </m:r>
                        </m:sub>
                      </m:sSub>
                      <m:r>
                        <a:rPr lang="nb-NO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nb-NO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b="0" i="1" smtClean="0">
                              <a:latin typeface="Cambria Math"/>
                              <a:ea typeface="Cambria Math"/>
                            </a:rPr>
                            <m:t>Φ</m:t>
                          </m:r>
                        </m:e>
                        <m:sup>
                          <m:r>
                            <a:rPr lang="nb-NO" b="0" i="1" smtClean="0"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nb-NO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nb-NO" b="0" i="1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398D8E4-7C49-4C4A-A8CA-219A219AD8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174" y="4619525"/>
                <a:ext cx="2210862" cy="1226682"/>
              </a:xfrm>
              <a:prstGeom prst="rect">
                <a:avLst/>
              </a:prstGeom>
              <a:blipFill>
                <a:blip r:embed="rId5"/>
                <a:stretch>
                  <a:fillRect l="-2874" t="-2062" r="-11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6">
                <a:extLst>
                  <a:ext uri="{FF2B5EF4-FFF2-40B4-BE49-F238E27FC236}">
                    <a16:creationId xmlns:a16="http://schemas.microsoft.com/office/drawing/2014/main" id="{57538258-3E32-0B4F-AFC4-7D99EF93AFB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77560998"/>
                  </p:ext>
                </p:extLst>
              </p:nvPr>
            </p:nvGraphicFramePr>
            <p:xfrm>
              <a:off x="6023992" y="5621185"/>
              <a:ext cx="4560220" cy="757809"/>
            </p:xfrm>
            <a:graphic>
              <a:graphicData uri="http://schemas.openxmlformats.org/drawingml/2006/table">
                <a:tbl>
                  <a:tblPr firstRow="1" bandRow="1">
                    <a:tableStyleId>{D27102A9-8310-4765-A935-A1911B00CA55}</a:tableStyleId>
                  </a:tblPr>
                  <a:tblGrid>
                    <a:gridCol w="65146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5146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5146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5146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65146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65146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651460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b-NO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2%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5%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50%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95%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98%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99%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nb-NO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nb-NO" b="0" i="1" smtClean="0">
                                        <a:latin typeface="Cambria Math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nb-NO" b="0" i="1" smtClean="0">
                                        <a:latin typeface="Cambria Math"/>
                                      </a:rPr>
                                      <m:t>𝑞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-2.05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-1.64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0.0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1.64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2.05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2.33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6">
                <a:extLst>
                  <a:ext uri="{FF2B5EF4-FFF2-40B4-BE49-F238E27FC236}">
                    <a16:creationId xmlns:a16="http://schemas.microsoft.com/office/drawing/2014/main" id="{57538258-3E32-0B4F-AFC4-7D99EF93AFB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77560998"/>
                  </p:ext>
                </p:extLst>
              </p:nvPr>
            </p:nvGraphicFramePr>
            <p:xfrm>
              <a:off x="6023992" y="5621185"/>
              <a:ext cx="4560220" cy="757809"/>
            </p:xfrm>
            <a:graphic>
              <a:graphicData uri="http://schemas.openxmlformats.org/drawingml/2006/table">
                <a:tbl>
                  <a:tblPr firstRow="1" bandRow="1">
                    <a:tableStyleId>{D27102A9-8310-4765-A935-A1911B00CA55}</a:tableStyleId>
                  </a:tblPr>
                  <a:tblGrid>
                    <a:gridCol w="65146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5146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5146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5146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65146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65146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651460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nb-NO"/>
                        </a:p>
                      </a:txBody>
                      <a:tcPr>
                        <a:blipFill>
                          <a:blip r:embed="rId6"/>
                          <a:stretch>
                            <a:fillRect t="-6667" r="-605882" b="-10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2%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5%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50%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95%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98%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99%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86969">
                    <a:tc>
                      <a:txBody>
                        <a:bodyPr/>
                        <a:lstStyle/>
                        <a:p>
                          <a:endParaRPr lang="nb-NO"/>
                        </a:p>
                      </a:txBody>
                      <a:tcPr>
                        <a:blipFill>
                          <a:blip r:embed="rId6"/>
                          <a:stretch>
                            <a:fillRect t="-103226" r="-605882" b="-32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-2.05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-1.64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0.0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1.64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2.05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/>
                            <a:t>2.33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592642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-24"/>
            <a:ext cx="8229600" cy="1143000"/>
          </a:xfrm>
        </p:spPr>
        <p:txBody>
          <a:bodyPr/>
          <a:lstStyle/>
          <a:p>
            <a:pPr eaLnBrk="1" hangingPunct="1"/>
            <a:r>
              <a:rPr lang="en-GB" dirty="0">
                <a:latin typeface="Calibri" pitchFamily="34" charset="0"/>
              </a:rPr>
              <a:t>Structural Standard: The EUROCODES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3105181-E20C-044F-9219-F6F6BCE200D2}"/>
                  </a:ext>
                </a:extLst>
              </p:cNvPr>
              <p:cNvSpPr txBox="1"/>
              <p:nvPr/>
            </p:nvSpPr>
            <p:spPr>
              <a:xfrm>
                <a:off x="1852193" y="1988840"/>
                <a:ext cx="326563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600" dirty="0">
                    <a:solidFill>
                      <a:srgbClr val="000000"/>
                    </a:solidFill>
                  </a:rPr>
                  <a:t>bøying styrke eksperimentene </a:t>
                </a:r>
                <a14:m>
                  <m:oMath xmlns:m="http://schemas.openxmlformats.org/officeDocument/2006/math">
                    <m:r>
                      <a:rPr lang="nb-NO" sz="1600" i="1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r>
                  <a:rPr lang="nb-NO" sz="1600" dirty="0">
                    <a:solidFill>
                      <a:srgbClr val="000000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3105181-E20C-044F-9219-F6F6BCE200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193" y="1988840"/>
                <a:ext cx="3265638" cy="338554"/>
              </a:xfrm>
              <a:prstGeom prst="rect">
                <a:avLst/>
              </a:prstGeom>
              <a:blipFill>
                <a:blip r:embed="rId3"/>
                <a:stretch>
                  <a:fillRect l="-775" t="-3704" b="-259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42865E1-0893-B849-8EF8-D27DF04B8B86}"/>
                  </a:ext>
                </a:extLst>
              </p:cNvPr>
              <p:cNvSpPr txBox="1"/>
              <p:nvPr/>
            </p:nvSpPr>
            <p:spPr>
              <a:xfrm>
                <a:off x="5236570" y="1988840"/>
                <a:ext cx="8130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600" dirty="0">
                    <a:solidFill>
                      <a:srgbClr val="000000"/>
                    </a:solidFill>
                  </a:rPr>
                  <a:t>data </a:t>
                </a:r>
                <a14:m>
                  <m:oMath xmlns:m="http://schemas.openxmlformats.org/officeDocument/2006/math">
                    <m:r>
                      <a:rPr lang="nb-NO" sz="1600" i="1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endParaRPr lang="nb-NO" sz="16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42865E1-0893-B849-8EF8-D27DF04B8B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6570" y="1988840"/>
                <a:ext cx="813043" cy="338554"/>
              </a:xfrm>
              <a:prstGeom prst="rect">
                <a:avLst/>
              </a:prstGeom>
              <a:blipFill>
                <a:blip r:embed="rId4"/>
                <a:stretch>
                  <a:fillRect l="-3077" t="-3704" b="-259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47065B1F-0402-A648-A21B-5AD7119F7189}"/>
              </a:ext>
            </a:extLst>
          </p:cNvPr>
          <p:cNvSpPr txBox="1"/>
          <p:nvPr/>
        </p:nvSpPr>
        <p:spPr>
          <a:xfrm>
            <a:off x="6168008" y="1988840"/>
            <a:ext cx="45159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>
                <a:solidFill>
                  <a:srgbClr val="000000"/>
                </a:solidFill>
              </a:rPr>
              <a:t>probabilistiske representasjon om bøying styrke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DA9660F-D578-494F-9E12-7D0FD24BDBCC}"/>
                  </a:ext>
                </a:extLst>
              </p:cNvPr>
              <p:cNvSpPr txBox="1"/>
              <p:nvPr/>
            </p:nvSpPr>
            <p:spPr>
              <a:xfrm>
                <a:off x="1847528" y="2780928"/>
                <a:ext cx="269336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600" dirty="0">
                    <a:solidFill>
                      <a:srgbClr val="000000"/>
                    </a:solidFill>
                  </a:rPr>
                  <a:t>snø last observasjonene  </a:t>
                </a:r>
                <a14:m>
                  <m:oMath xmlns:m="http://schemas.openxmlformats.org/officeDocument/2006/math">
                    <m:r>
                      <a:rPr lang="nb-NO" sz="1600" i="1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endParaRPr lang="nb-NO" sz="16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DA9660F-D578-494F-9E12-7D0FD24BD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2780928"/>
                <a:ext cx="2693366" cy="338554"/>
              </a:xfrm>
              <a:prstGeom prst="rect">
                <a:avLst/>
              </a:prstGeom>
              <a:blipFill>
                <a:blip r:embed="rId5"/>
                <a:stretch>
                  <a:fillRect l="-467" t="-3571" b="-21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B7E48C9-82D7-3840-9304-FE66482A75F4}"/>
                  </a:ext>
                </a:extLst>
              </p:cNvPr>
              <p:cNvSpPr txBox="1"/>
              <p:nvPr/>
            </p:nvSpPr>
            <p:spPr>
              <a:xfrm>
                <a:off x="5231905" y="2780928"/>
                <a:ext cx="87075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600" dirty="0">
                    <a:solidFill>
                      <a:srgbClr val="000000"/>
                    </a:solidFill>
                  </a:rPr>
                  <a:t>data  </a:t>
                </a:r>
                <a14:m>
                  <m:oMath xmlns:m="http://schemas.openxmlformats.org/officeDocument/2006/math">
                    <m:r>
                      <a:rPr lang="nb-NO" sz="1600" i="1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endParaRPr lang="nb-NO" sz="16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B7E48C9-82D7-3840-9304-FE66482A75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5" y="2780928"/>
                <a:ext cx="870751" cy="338554"/>
              </a:xfrm>
              <a:prstGeom prst="rect">
                <a:avLst/>
              </a:prstGeom>
              <a:blipFill>
                <a:blip r:embed="rId6"/>
                <a:stretch>
                  <a:fillRect l="-2857" t="-3571" b="-21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9476A7F6-940F-C646-AAB5-EA6ACF6E8460}"/>
              </a:ext>
            </a:extLst>
          </p:cNvPr>
          <p:cNvSpPr txBox="1"/>
          <p:nvPr/>
        </p:nvSpPr>
        <p:spPr>
          <a:xfrm>
            <a:off x="6168008" y="2780928"/>
            <a:ext cx="40142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>
                <a:solidFill>
                  <a:srgbClr val="000000"/>
                </a:solidFill>
              </a:rPr>
              <a:t>probabilistiske representasjon om snø last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11B9BE6-91D9-6143-AEDE-41C7A1AF9D44}"/>
              </a:ext>
            </a:extLst>
          </p:cNvPr>
          <p:cNvSpPr txBox="1"/>
          <p:nvPr/>
        </p:nvSpPr>
        <p:spPr>
          <a:xfrm>
            <a:off x="1852194" y="3501009"/>
            <a:ext cx="84609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>
                <a:solidFill>
                  <a:srgbClr val="000000"/>
                </a:solidFill>
              </a:rPr>
              <a:t>Probabilistiske representasjon gjøres her med </a:t>
            </a:r>
            <a:r>
              <a:rPr lang="nb-NO" sz="1600" u="sng" dirty="0">
                <a:solidFill>
                  <a:srgbClr val="000000"/>
                </a:solidFill>
              </a:rPr>
              <a:t>tilfeldige variabler</a:t>
            </a:r>
            <a:r>
              <a:rPr lang="nb-NO" sz="1600" dirty="0">
                <a:solidFill>
                  <a:srgbClr val="000000"/>
                </a:solidFill>
              </a:rPr>
              <a:t>. Den kommuniseres med:</a:t>
            </a:r>
          </a:p>
          <a:p>
            <a:endParaRPr lang="nb-NO" sz="1600" dirty="0">
              <a:solidFill>
                <a:srgbClr val="000000"/>
              </a:solidFill>
            </a:endParaRPr>
          </a:p>
          <a:p>
            <a:r>
              <a:rPr lang="nb-NO" sz="1600" u="sng" dirty="0">
                <a:solidFill>
                  <a:srgbClr val="000000"/>
                </a:solidFill>
              </a:rPr>
              <a:t>Sannsynlighetstetthet</a:t>
            </a:r>
            <a:r>
              <a:rPr lang="nb-NO" sz="1600" dirty="0">
                <a:solidFill>
                  <a:srgbClr val="000000"/>
                </a:solidFill>
              </a:rPr>
              <a:t>		og/eller 		</a:t>
            </a:r>
            <a:r>
              <a:rPr lang="nb-NO" sz="1600" u="sng" dirty="0">
                <a:solidFill>
                  <a:srgbClr val="000000"/>
                </a:solidFill>
              </a:rPr>
              <a:t>Sannsynlighetsfordeling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569BB9F-255A-A24C-880F-8EC2627A89C5}"/>
              </a:ext>
            </a:extLst>
          </p:cNvPr>
          <p:cNvSpPr txBox="1"/>
          <p:nvPr/>
        </p:nvSpPr>
        <p:spPr>
          <a:xfrm>
            <a:off x="2135560" y="1340768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u="sng" dirty="0">
                <a:solidFill>
                  <a:srgbClr val="000000"/>
                </a:solidFill>
              </a:rPr>
              <a:t>Eksempel: Snø på taket</a:t>
            </a:r>
          </a:p>
        </p:txBody>
      </p:sp>
      <p:pic>
        <p:nvPicPr>
          <p:cNvPr id="34" name="Picture 3">
            <a:extLst>
              <a:ext uri="{FF2B5EF4-FFF2-40B4-BE49-F238E27FC236}">
                <a16:creationId xmlns:a16="http://schemas.microsoft.com/office/drawing/2014/main" id="{CA4B825C-48AB-F043-ADCC-3273E1F03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4379206"/>
            <a:ext cx="2492176" cy="1498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4">
            <a:extLst>
              <a:ext uri="{FF2B5EF4-FFF2-40B4-BE49-F238E27FC236}">
                <a16:creationId xmlns:a16="http://schemas.microsoft.com/office/drawing/2014/main" id="{AD60B545-9E01-3446-90C3-D43A6EF35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7" y="4379205"/>
            <a:ext cx="2376264" cy="1580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75AA2265-16C3-6E4E-9455-8A8D3C9FB1B7}"/>
                  </a:ext>
                </a:extLst>
              </p:cNvPr>
              <p:cNvSpPr/>
              <p:nvPr/>
            </p:nvSpPr>
            <p:spPr>
              <a:xfrm>
                <a:off x="5195593" y="5510279"/>
                <a:ext cx="1800814" cy="7226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>
                          <a:solidFill>
                            <a:srgbClr val="00000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nb-NO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nb-NO" sz="1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nb-NO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nb-NO" sz="1400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nb-NO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nb-NO" sz="1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nb-NO" sz="1400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  <m:t>∞</m:t>
                          </m:r>
                        </m:sub>
                        <m:sup>
                          <m:r>
                            <a:rPr lang="nb-NO" sz="1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𝑥</m:t>
                          </m:r>
                        </m:sup>
                        <m:e>
                          <m:sSub>
                            <m:sSubPr>
                              <m:ctrlPr>
                                <a:rPr lang="nb-NO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sz="1400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nb-NO" sz="1400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  <m:d>
                            <m:dPr>
                              <m:ctrlPr>
                                <a:rPr lang="nb-NO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400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nb-NO" sz="14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US" sz="14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75AA2265-16C3-6E4E-9455-8A8D3C9FB1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5593" y="5510279"/>
                <a:ext cx="1800814" cy="722698"/>
              </a:xfrm>
              <a:prstGeom prst="rect">
                <a:avLst/>
              </a:prstGeom>
              <a:blipFill>
                <a:blip r:embed="rId9"/>
                <a:stretch>
                  <a:fillRect t="-103448" b="-1586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7FDBD4F7-A2AE-AF4A-BF80-E0135C060535}"/>
                  </a:ext>
                </a:extLst>
              </p:cNvPr>
              <p:cNvSpPr/>
              <p:nvPr/>
            </p:nvSpPr>
            <p:spPr>
              <a:xfrm>
                <a:off x="2351585" y="5981020"/>
                <a:ext cx="1907509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200">
                          <a:solidFill>
                            <a:srgbClr val="00000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nb-NO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nb-NO" sz="1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nb-NO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nb-NO" sz="1200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nb-NO" sz="1200" i="1">
                          <a:solidFill>
                            <a:srgbClr val="000000"/>
                          </a:solidFill>
                          <a:latin typeface="Cambria Math"/>
                        </a:rPr>
                        <m:t>𝑃</m:t>
                      </m:r>
                      <m:r>
                        <a:rPr lang="nb-NO" sz="1200" i="1">
                          <a:solidFill>
                            <a:srgbClr val="000000"/>
                          </a:solidFill>
                          <a:latin typeface="Cambria Math"/>
                        </a:rPr>
                        <m:t>⁡(</m:t>
                      </m:r>
                      <m:sSub>
                        <m:sSubPr>
                          <m:ctrlPr>
                            <a:rPr lang="nb-NO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nb-NO" sz="1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nb-NO" sz="1200" i="1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nb-NO" sz="1200" i="1">
                          <a:solidFill>
                            <a:srgbClr val="000000"/>
                          </a:solidFill>
                          <a:latin typeface="Cambria Math"/>
                        </a:rPr>
                        <m:t>𝑋</m:t>
                      </m:r>
                      <m:r>
                        <a:rPr lang="nb-NO" sz="1200" i="1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</a:rPr>
                        <m:t>≤</m:t>
                      </m:r>
                      <m:sSub>
                        <m:sSubPr>
                          <m:ctrlPr>
                            <a:rPr lang="nb-NO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nb-NO" sz="1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nb-NO" sz="1200" i="1">
                          <a:solidFill>
                            <a:srgbClr val="0000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7FDBD4F7-A2AE-AF4A-BF80-E0135C0605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5" y="5981020"/>
                <a:ext cx="1907509" cy="276999"/>
              </a:xfrm>
              <a:prstGeom prst="rect">
                <a:avLst/>
              </a:prstGeom>
              <a:blipFill>
                <a:blip r:embed="rId10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B8A0FC49-3E26-A846-A51F-48C9602FD0EE}"/>
                  </a:ext>
                </a:extLst>
              </p:cNvPr>
              <p:cNvSpPr/>
              <p:nvPr/>
            </p:nvSpPr>
            <p:spPr>
              <a:xfrm>
                <a:off x="7753960" y="5990947"/>
                <a:ext cx="144449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200">
                          <a:solidFill>
                            <a:srgbClr val="00000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nb-NO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nb-NO" sz="1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nb-NO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nb-NO" sz="1200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nb-NO" sz="1200" i="1">
                          <a:solidFill>
                            <a:srgbClr val="000000"/>
                          </a:solidFill>
                          <a:latin typeface="Cambria Math"/>
                        </a:rPr>
                        <m:t>𝑃</m:t>
                      </m:r>
                      <m:r>
                        <a:rPr lang="nb-NO" sz="1200" i="1">
                          <a:solidFill>
                            <a:srgbClr val="000000"/>
                          </a:solidFill>
                          <a:latin typeface="Cambria Math"/>
                        </a:rPr>
                        <m:t>⁡(</m:t>
                      </m:r>
                      <m:r>
                        <a:rPr lang="nb-NO" sz="1200" i="1">
                          <a:solidFill>
                            <a:srgbClr val="000000"/>
                          </a:solidFill>
                          <a:latin typeface="Cambria Math"/>
                        </a:rPr>
                        <m:t>𝑋</m:t>
                      </m:r>
                      <m:r>
                        <a:rPr lang="nb-NO" sz="1200" i="1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nb-NO" sz="1200" i="1">
                          <a:solidFill>
                            <a:srgbClr val="000000"/>
                          </a:solidFill>
                          <a:latin typeface="Cambria Math"/>
                        </a:rPr>
                        <m:t>𝑥</m:t>
                      </m:r>
                      <m:r>
                        <a:rPr lang="nb-NO" sz="1200" i="1">
                          <a:solidFill>
                            <a:srgbClr val="0000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B8A0FC49-3E26-A846-A51F-48C9602FD0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3960" y="5990947"/>
                <a:ext cx="1444498" cy="276999"/>
              </a:xfrm>
              <a:prstGeom prst="rect">
                <a:avLst/>
              </a:prstGeom>
              <a:blipFill>
                <a:blip r:embed="rId11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459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36" grpId="0"/>
      <p:bldP spid="37" grpId="0"/>
      <p:bldP spid="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8A7F47F-6480-0B19-6014-CE47646971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340" y="33657"/>
            <a:ext cx="9617196" cy="67560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36935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2BA33C-5A0B-C047-36F2-52A5958B7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12" y="281283"/>
            <a:ext cx="8494712" cy="629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323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6" descr="2Titelbild"/>
          <p:cNvPicPr>
            <a:picLocks noChangeAspect="1" noChangeArrowheads="1"/>
          </p:cNvPicPr>
          <p:nvPr/>
        </p:nvPicPr>
        <p:blipFill rotWithShape="1">
          <a:blip r:embed="rId3" cstate="print"/>
          <a:srcRect r="50000"/>
          <a:stretch/>
        </p:blipFill>
        <p:spPr bwMode="auto">
          <a:xfrm>
            <a:off x="-16088" y="2"/>
            <a:ext cx="5099050" cy="696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289912" y="110085"/>
            <a:ext cx="5414600" cy="2304256"/>
          </a:xfrm>
          <a:noFill/>
        </p:spPr>
        <p:txBody>
          <a:bodyPr anchor="t"/>
          <a:lstStyle/>
          <a:p>
            <a:pPr eaLnBrk="1" hangingPunct="1"/>
            <a:r>
              <a:rPr lang="en-GB" sz="3600" dirty="0">
                <a:latin typeface="Calibri" pitchFamily="34" charset="0"/>
              </a:rPr>
              <a:t>Lecture overview</a:t>
            </a:r>
            <a:br>
              <a:rPr lang="en-GB" sz="3600" dirty="0">
                <a:latin typeface="Calibri" pitchFamily="34" charset="0"/>
              </a:rPr>
            </a:br>
            <a:br>
              <a:rPr lang="en-GB" sz="2800" dirty="0">
                <a:latin typeface="Calibri" pitchFamily="34" charset="0"/>
              </a:rPr>
            </a:br>
            <a:br>
              <a:rPr lang="en-GB" dirty="0">
                <a:latin typeface="Calibri" pitchFamily="34" charset="0"/>
              </a:rPr>
            </a:br>
            <a:r>
              <a:rPr lang="en-GB" sz="2800" dirty="0">
                <a:latin typeface="Calibri" pitchFamily="34" charset="0"/>
              </a:rPr>
              <a:t>Learning goal today:</a:t>
            </a:r>
            <a:br>
              <a:rPr lang="en-GB" sz="2400" dirty="0">
                <a:latin typeface="Calibri" pitchFamily="34" charset="0"/>
              </a:rPr>
            </a:br>
            <a:br>
              <a:rPr lang="en-GB" sz="2400" dirty="0">
                <a:latin typeface="Calibri" pitchFamily="34" charset="0"/>
              </a:rPr>
            </a:br>
            <a:endParaRPr lang="en-GB" sz="2400" dirty="0"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97562" y="2082420"/>
            <a:ext cx="6255022" cy="1057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eaLnBrk="0" hangingPunct="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endParaRPr lang="en-GB" sz="2400" kern="0" dirty="0">
              <a:solidFill>
                <a:srgbClr val="000000">
                  <a:lumMod val="75000"/>
                  <a:lumOff val="25000"/>
                </a:srgbClr>
              </a:solidFill>
              <a:latin typeface="Calibri" pitchFamily="34" charset="0"/>
            </a:endParaRPr>
          </a:p>
          <a:p>
            <a:pPr marL="742950" lvl="1" indent="-285750" eaLnBrk="0" hangingPunct="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en-GB" sz="2400" dirty="0">
                <a:latin typeface="Calibri" pitchFamily="34" charset="0"/>
              </a:rPr>
              <a:t>gaining basic understanding of the design safety concept</a:t>
            </a:r>
            <a:endParaRPr lang="en-GB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5082962" y="4828680"/>
            <a:ext cx="7109038" cy="20621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latin typeface="Calibri" panose="020F0502020204030204" pitchFamily="34" charset="0"/>
              </a:rPr>
              <a:t>Reading:</a:t>
            </a:r>
          </a:p>
          <a:p>
            <a:endParaRPr lang="en-GB" sz="1400" dirty="0">
              <a:latin typeface="Calibri" panose="020F0502020204030204" pitchFamily="34" charset="0"/>
            </a:endParaRPr>
          </a:p>
          <a:p>
            <a:r>
              <a:rPr lang="en-GB" sz="1400" dirty="0">
                <a:latin typeface="Calibri" panose="020F0502020204030204" pitchFamily="34" charset="0"/>
              </a:rPr>
              <a:t>Lecture Notes distributed on Blackboard</a:t>
            </a:r>
          </a:p>
          <a:p>
            <a:endParaRPr lang="en-GB" sz="1400" dirty="0">
              <a:latin typeface="Calibri" panose="020F0502020204030204" pitchFamily="34" charset="0"/>
            </a:endParaRPr>
          </a:p>
          <a:p>
            <a:r>
              <a:rPr lang="en-GB" sz="1400" dirty="0">
                <a:latin typeface="Calibri" panose="020F0502020204030204" pitchFamily="34" charset="0"/>
              </a:rPr>
              <a:t>Per Kr. Larsen – </a:t>
            </a:r>
            <a:r>
              <a:rPr lang="en-GB" sz="1400" dirty="0" err="1">
                <a:latin typeface="Calibri" panose="020F0502020204030204" pitchFamily="34" charset="0"/>
              </a:rPr>
              <a:t>Konstruksjonsteknikk</a:t>
            </a:r>
            <a:r>
              <a:rPr lang="en-GB" sz="1400" dirty="0">
                <a:latin typeface="Calibri" panose="020F0502020204030204" pitchFamily="34" charset="0"/>
              </a:rPr>
              <a:t> Chap. 1 + 2</a:t>
            </a: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333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-24"/>
            <a:ext cx="8229600" cy="1143000"/>
          </a:xfrm>
        </p:spPr>
        <p:txBody>
          <a:bodyPr/>
          <a:lstStyle/>
          <a:p>
            <a:pPr eaLnBrk="1" hangingPunct="1"/>
            <a:r>
              <a:rPr lang="en-GB" dirty="0">
                <a:latin typeface="Calibri" pitchFamily="34" charset="0"/>
              </a:rPr>
              <a:t>A motivating example </a:t>
            </a:r>
            <a:br>
              <a:rPr lang="en-GB" dirty="0">
                <a:latin typeface="Calibri" pitchFamily="34" charset="0"/>
              </a:rPr>
            </a:br>
            <a:r>
              <a:rPr lang="en-GB" dirty="0">
                <a:latin typeface="Calibri" pitchFamily="34" charset="0"/>
              </a:rPr>
              <a:t>– design for snow on the roof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814CBCC7-1773-C445-8D21-2AC881429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624" y="1484785"/>
            <a:ext cx="6192688" cy="463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075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-24"/>
            <a:ext cx="8229600" cy="1143000"/>
          </a:xfrm>
        </p:spPr>
        <p:txBody>
          <a:bodyPr/>
          <a:lstStyle/>
          <a:p>
            <a:pPr eaLnBrk="1" hangingPunct="1"/>
            <a:r>
              <a:rPr lang="en-GB" dirty="0">
                <a:latin typeface="Calibri" pitchFamily="34" charset="0"/>
              </a:rPr>
              <a:t>A motivating example </a:t>
            </a:r>
            <a:br>
              <a:rPr lang="en-GB" dirty="0">
                <a:latin typeface="Calibri" pitchFamily="34" charset="0"/>
              </a:rPr>
            </a:br>
            <a:r>
              <a:rPr lang="en-GB" dirty="0">
                <a:latin typeface="Calibri" pitchFamily="34" charset="0"/>
              </a:rPr>
              <a:t>– design for snow on the roof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6B212E-CC40-3E41-8030-F50593FF55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584" y="2348881"/>
            <a:ext cx="7408038" cy="41270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93D8154-1087-DF46-861A-5211D70CA11E}"/>
              </a:ext>
            </a:extLst>
          </p:cNvPr>
          <p:cNvSpPr txBox="1"/>
          <p:nvPr/>
        </p:nvSpPr>
        <p:spPr>
          <a:xfrm>
            <a:off x="2351585" y="1772816"/>
            <a:ext cx="7314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Load bearing concept: Roof deck – Beam – Beam – Column - Ground</a:t>
            </a:r>
          </a:p>
        </p:txBody>
      </p:sp>
    </p:spTree>
    <p:extLst>
      <p:ext uri="{BB962C8B-B14F-4D97-AF65-F5344CB8AC3E}">
        <p14:creationId xmlns:p14="http://schemas.microsoft.com/office/powerpoint/2010/main" val="2240524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-24"/>
            <a:ext cx="8229600" cy="1143000"/>
          </a:xfrm>
        </p:spPr>
        <p:txBody>
          <a:bodyPr/>
          <a:lstStyle/>
          <a:p>
            <a:pPr eaLnBrk="1" hangingPunct="1"/>
            <a:r>
              <a:rPr lang="en-GB" dirty="0">
                <a:latin typeface="Calibri" pitchFamily="34" charset="0"/>
              </a:rPr>
              <a:t>A motivating example </a:t>
            </a:r>
            <a:br>
              <a:rPr lang="en-GB" dirty="0">
                <a:latin typeface="Calibri" pitchFamily="34" charset="0"/>
              </a:rPr>
            </a:br>
            <a:r>
              <a:rPr lang="en-GB" dirty="0">
                <a:latin typeface="Calibri" pitchFamily="34" charset="0"/>
              </a:rPr>
              <a:t>– design for snow on the roof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2B2327-03C9-D549-B461-0B9522CC4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2564904"/>
            <a:ext cx="8686800" cy="3378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DBB616-846A-6245-9137-3AC00547658F}"/>
              </a:ext>
            </a:extLst>
          </p:cNvPr>
          <p:cNvSpPr txBox="1"/>
          <p:nvPr/>
        </p:nvSpPr>
        <p:spPr>
          <a:xfrm>
            <a:off x="2351585" y="2132856"/>
            <a:ext cx="7314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Load bearing concept: Roof deck – Beam – Beam – Column - Ground</a:t>
            </a:r>
          </a:p>
        </p:txBody>
      </p:sp>
    </p:spTree>
    <p:extLst>
      <p:ext uri="{BB962C8B-B14F-4D97-AF65-F5344CB8AC3E}">
        <p14:creationId xmlns:p14="http://schemas.microsoft.com/office/powerpoint/2010/main" val="3175409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74FEDE-87F7-744D-8F0E-10CDDB17D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9616" y="221138"/>
            <a:ext cx="6704096" cy="663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479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-24"/>
            <a:ext cx="8229600" cy="1143000"/>
          </a:xfrm>
        </p:spPr>
        <p:txBody>
          <a:bodyPr/>
          <a:lstStyle/>
          <a:p>
            <a:pPr eaLnBrk="1" hangingPunct="1"/>
            <a:r>
              <a:rPr lang="en-GB" dirty="0">
                <a:latin typeface="Calibri" pitchFamily="34" charset="0"/>
              </a:rPr>
              <a:t>Mechanics: </a:t>
            </a:r>
            <a:r>
              <a:rPr lang="en-GB" sz="2400" dirty="0">
                <a:latin typeface="Calibri" pitchFamily="34" charset="0"/>
              </a:rPr>
              <a:t>Moment capacity = Loading Moment</a:t>
            </a:r>
            <a:endParaRPr lang="en-GB" dirty="0">
              <a:latin typeface="Calibri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3077F3-AAC9-C34E-9E0A-309C40650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9577" y="1052736"/>
            <a:ext cx="7095849" cy="5494664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871D7CA8-2775-404E-AA7D-D558B906E102}"/>
              </a:ext>
            </a:extLst>
          </p:cNvPr>
          <p:cNvSpPr/>
          <p:nvPr/>
        </p:nvSpPr>
        <p:spPr>
          <a:xfrm>
            <a:off x="2567608" y="2852936"/>
            <a:ext cx="504056" cy="115212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160614-3522-6545-9B27-D04F36867C3B}"/>
              </a:ext>
            </a:extLst>
          </p:cNvPr>
          <p:cNvSpPr txBox="1"/>
          <p:nvPr/>
        </p:nvSpPr>
        <p:spPr>
          <a:xfrm>
            <a:off x="1971041" y="2801432"/>
            <a:ext cx="4924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200" dirty="0">
                <a:solidFill>
                  <a:srgbClr val="00B050"/>
                </a:solidFill>
                <a:latin typeface="Arial Rounded MT Bold" panose="020F0704030504030204" pitchFamily="34" charset="77"/>
              </a:rPr>
              <a:t>!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F80563C-DA6E-3540-93F2-32F53A4CB2C3}"/>
              </a:ext>
            </a:extLst>
          </p:cNvPr>
          <p:cNvSpPr/>
          <p:nvPr/>
        </p:nvSpPr>
        <p:spPr>
          <a:xfrm>
            <a:off x="3575720" y="5589240"/>
            <a:ext cx="1368152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5B51E4B-11C2-EE45-873F-D381217FA59D}"/>
              </a:ext>
            </a:extLst>
          </p:cNvPr>
          <p:cNvSpPr/>
          <p:nvPr/>
        </p:nvSpPr>
        <p:spPr>
          <a:xfrm>
            <a:off x="6284540" y="5805264"/>
            <a:ext cx="175567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2A37BD-F85D-374A-B300-FF980FBC8B18}"/>
              </a:ext>
            </a:extLst>
          </p:cNvPr>
          <p:cNvSpPr txBox="1"/>
          <p:nvPr/>
        </p:nvSpPr>
        <p:spPr>
          <a:xfrm>
            <a:off x="2862064" y="5205100"/>
            <a:ext cx="7136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200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66AE27-2B33-E745-9F05-2A8B83E5912F}"/>
              </a:ext>
            </a:extLst>
          </p:cNvPr>
          <p:cNvSpPr txBox="1"/>
          <p:nvPr/>
        </p:nvSpPr>
        <p:spPr>
          <a:xfrm>
            <a:off x="7981764" y="5421124"/>
            <a:ext cx="7136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200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701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-24"/>
            <a:ext cx="8229600" cy="1143000"/>
          </a:xfrm>
        </p:spPr>
        <p:txBody>
          <a:bodyPr/>
          <a:lstStyle/>
          <a:p>
            <a:pPr eaLnBrk="1" hangingPunct="1"/>
            <a:r>
              <a:rPr lang="en-GB" dirty="0">
                <a:latin typeface="Calibri" pitchFamily="34" charset="0"/>
              </a:rPr>
              <a:t>Structural Standard: The EUROCODES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75A474B-400F-214A-9554-1C5A2CDFB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412875"/>
            <a:ext cx="8229600" cy="4895850"/>
          </a:xfrm>
        </p:spPr>
        <p:txBody>
          <a:bodyPr/>
          <a:lstStyle/>
          <a:p>
            <a:pPr>
              <a:spcAft>
                <a:spcPts val="1200"/>
              </a:spcAft>
            </a:pPr>
            <a:endParaRPr lang="nb-NO"/>
          </a:p>
        </p:txBody>
      </p:sp>
      <p:sp>
        <p:nvSpPr>
          <p:cNvPr id="13" name="Date Placeholder 5">
            <a:extLst>
              <a:ext uri="{FF2B5EF4-FFF2-40B4-BE49-F238E27FC236}">
                <a16:creationId xmlns:a16="http://schemas.microsoft.com/office/drawing/2014/main" id="{8C08CBCA-BEDD-7A49-BFA2-2EFF930A5157}"/>
              </a:ext>
            </a:extLst>
          </p:cNvPr>
          <p:cNvSpPr txBox="1">
            <a:spLocks/>
          </p:cNvSpPr>
          <p:nvPr/>
        </p:nvSpPr>
        <p:spPr bwMode="auto">
          <a:xfrm>
            <a:off x="3071813" y="6381750"/>
            <a:ext cx="2303462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>
                <a:solidFill>
                  <a:schemeClr val="bg1"/>
                </a:solidFill>
              </a:rPr>
              <a:t>TBA 4125 Prosjektering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80B42918-FCDB-4840-BBC3-A4AF5416F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938" y="1273176"/>
            <a:ext cx="33337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1CE1236E-E7A5-2A46-BDDC-29EF60DC6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013" y="1277938"/>
            <a:ext cx="46672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F96B959D-7C1F-BD44-9A40-2687AE6E1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74"/>
          <a:stretch>
            <a:fillRect/>
          </a:stretch>
        </p:blipFill>
        <p:spPr bwMode="auto">
          <a:xfrm>
            <a:off x="3219450" y="2276475"/>
            <a:ext cx="5753100" cy="416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5687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-24"/>
            <a:ext cx="8229600" cy="1143000"/>
          </a:xfrm>
        </p:spPr>
        <p:txBody>
          <a:bodyPr/>
          <a:lstStyle/>
          <a:p>
            <a:pPr eaLnBrk="1" hangingPunct="1"/>
            <a:r>
              <a:rPr lang="en-GB" dirty="0">
                <a:latin typeface="Calibri" pitchFamily="34" charset="0"/>
              </a:rPr>
              <a:t>Structural Standard: The EUROCODES</a:t>
            </a:r>
          </a:p>
        </p:txBody>
      </p:sp>
      <p:sp>
        <p:nvSpPr>
          <p:cNvPr id="13" name="Date Placeholder 5">
            <a:extLst>
              <a:ext uri="{FF2B5EF4-FFF2-40B4-BE49-F238E27FC236}">
                <a16:creationId xmlns:a16="http://schemas.microsoft.com/office/drawing/2014/main" id="{8C08CBCA-BEDD-7A49-BFA2-2EFF930A5157}"/>
              </a:ext>
            </a:extLst>
          </p:cNvPr>
          <p:cNvSpPr txBox="1">
            <a:spLocks/>
          </p:cNvSpPr>
          <p:nvPr/>
        </p:nvSpPr>
        <p:spPr bwMode="auto">
          <a:xfrm>
            <a:off x="3071813" y="6381750"/>
            <a:ext cx="2303462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>
                <a:solidFill>
                  <a:schemeClr val="bg1"/>
                </a:solidFill>
              </a:rPr>
              <a:t>TBA 4125 Prosjektering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FACC04-4C79-8647-91C2-8B37FF3BEC16}"/>
              </a:ext>
            </a:extLst>
          </p:cNvPr>
          <p:cNvSpPr txBox="1"/>
          <p:nvPr/>
        </p:nvSpPr>
        <p:spPr>
          <a:xfrm>
            <a:off x="2135560" y="1340768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u="sng" dirty="0"/>
              <a:t>Eksempel: Snø på taket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A2E39AFF-B170-5C44-AD26-BE7EDB529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805" y="1412777"/>
            <a:ext cx="3580743" cy="149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576774B-B83E-3F4B-B76E-D77F5D83D069}"/>
              </a:ext>
            </a:extLst>
          </p:cNvPr>
          <p:cNvCxnSpPr/>
          <p:nvPr/>
        </p:nvCxnSpPr>
        <p:spPr>
          <a:xfrm flipH="1">
            <a:off x="9443354" y="1875052"/>
            <a:ext cx="95952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>
            <a:extLst>
              <a:ext uri="{FF2B5EF4-FFF2-40B4-BE49-F238E27FC236}">
                <a16:creationId xmlns:a16="http://schemas.microsoft.com/office/drawing/2014/main" id="{B4E6E0B6-FB88-0C4C-96BB-76163EFF5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8" y="2981564"/>
            <a:ext cx="3514788" cy="2630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A5B2AE9-98B2-A146-8C0C-BD130EAA25C1}"/>
              </a:ext>
            </a:extLst>
          </p:cNvPr>
          <p:cNvSpPr txBox="1"/>
          <p:nvPr/>
        </p:nvSpPr>
        <p:spPr>
          <a:xfrm>
            <a:off x="1919536" y="2348880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Snø</a:t>
            </a:r>
            <a:r>
              <a:rPr lang="en-US" dirty="0"/>
              <a:t> (NS-EN 1991-1-3 </a:t>
            </a:r>
            <a:r>
              <a:rPr lang="en-US" dirty="0" err="1"/>
              <a:t>Snølaster</a:t>
            </a:r>
            <a:r>
              <a:rPr lang="en-US" dirty="0"/>
              <a:t>):</a:t>
            </a: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86037621-DB35-7047-892F-C38D8014B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374078" y="1996701"/>
            <a:ext cx="3259404" cy="4600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36B690A-737E-5541-B57C-FF39EA4ECA8E}"/>
                  </a:ext>
                </a:extLst>
              </p:cNvPr>
              <p:cNvSpPr txBox="1"/>
              <p:nvPr/>
            </p:nvSpPr>
            <p:spPr>
              <a:xfrm>
                <a:off x="3238989" y="5980638"/>
                <a:ext cx="17106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nb-NO" b="0" i="1" smtClean="0">
                          <a:latin typeface="Cambria Math"/>
                          <a:ea typeface="Cambria Math"/>
                        </a:rPr>
                        <m:t>3.25 </m:t>
                      </m:r>
                      <m:r>
                        <a:rPr lang="nb-NO" b="0" i="1" smtClean="0">
                          <a:latin typeface="Cambria Math"/>
                          <a:ea typeface="Cambria Math"/>
                        </a:rPr>
                        <m:t>𝑘𝑁</m:t>
                      </m:r>
                      <m:r>
                        <a:rPr lang="nb-NO" b="0" i="1" smtClean="0">
                          <a:latin typeface="Cambria Math"/>
                          <a:ea typeface="Cambria Math"/>
                        </a:rPr>
                        <m:t>/</m:t>
                      </m:r>
                      <m:sSup>
                        <m:sSupPr>
                          <m:ctrlPr>
                            <a:rPr lang="nb-NO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nb-NO" b="0" i="1" smtClean="0">
                              <a:latin typeface="Cambria Math"/>
                              <a:ea typeface="Cambria Math"/>
                            </a:rPr>
                            <m:t>𝑚</m:t>
                          </m:r>
                        </m:e>
                        <m:sup>
                          <m:r>
                            <a:rPr lang="nb-NO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36B690A-737E-5541-B57C-FF39EA4ECA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8989" y="5980638"/>
                <a:ext cx="1710661" cy="369332"/>
              </a:xfrm>
              <a:prstGeom prst="rect">
                <a:avLst/>
              </a:prstGeom>
              <a:blipFill>
                <a:blip r:embed="rId6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525126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2414</TotalTime>
  <Words>432</Words>
  <Application>Microsoft Macintosh PowerPoint</Application>
  <PresentationFormat>Widescreen</PresentationFormat>
  <Paragraphs>100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Arial Rounded MT Bold</vt:lpstr>
      <vt:lpstr>Calibri</vt:lpstr>
      <vt:lpstr>Cambria Math</vt:lpstr>
      <vt:lpstr>Helvetica</vt:lpstr>
      <vt:lpstr>Default Design</vt:lpstr>
      <vt:lpstr>TBA 4125 Prosjektering</vt:lpstr>
      <vt:lpstr>Lecture overview   Learning goal today:  </vt:lpstr>
      <vt:lpstr>A motivating example  – design for snow on the roof</vt:lpstr>
      <vt:lpstr>A motivating example  – design for snow on the roof</vt:lpstr>
      <vt:lpstr>A motivating example  – design for snow on the roof</vt:lpstr>
      <vt:lpstr>PowerPoint Presentation</vt:lpstr>
      <vt:lpstr>Mechanics: Moment capacity = Loading Moment</vt:lpstr>
      <vt:lpstr>Structural Standard: The EUROCODES</vt:lpstr>
      <vt:lpstr>Structural Standard: The EUROCODES</vt:lpstr>
      <vt:lpstr>Structural Standard: The EUROCODES</vt:lpstr>
      <vt:lpstr>Structural Standard: The EUROCODES</vt:lpstr>
      <vt:lpstr>Mechanics: Moment capacity = Loading Moment</vt:lpstr>
      <vt:lpstr>Structural Standard: The EUROCODES</vt:lpstr>
      <vt:lpstr>Structural Standard: The EUROCODES</vt:lpstr>
      <vt:lpstr>Structural Standard: The EUROCODES</vt:lpstr>
      <vt:lpstr>PowerPoint Presentation</vt:lpstr>
      <vt:lpstr>PowerPoint Presentation</vt:lpstr>
    </vt:vector>
  </TitlesOfParts>
  <Company>IBK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Zuverlässigkeit von Holzkonstruktionen</dc:title>
  <dc:creator>Jochen Köhler</dc:creator>
  <cp:lastModifiedBy>Jochen Köhler</cp:lastModifiedBy>
  <cp:revision>758</cp:revision>
  <cp:lastPrinted>2022-01-12T20:54:05Z</cp:lastPrinted>
  <dcterms:created xsi:type="dcterms:W3CDTF">2007-03-08T08:14:50Z</dcterms:created>
  <dcterms:modified xsi:type="dcterms:W3CDTF">2022-12-21T14:02:18Z</dcterms:modified>
</cp:coreProperties>
</file>