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645" r:id="rId3"/>
    <p:sldId id="674" r:id="rId4"/>
    <p:sldId id="669" r:id="rId5"/>
    <p:sldId id="672" r:id="rId6"/>
    <p:sldId id="673" r:id="rId7"/>
    <p:sldId id="263" r:id="rId8"/>
    <p:sldId id="273" r:id="rId9"/>
    <p:sldId id="676" r:id="rId10"/>
    <p:sldId id="260" r:id="rId11"/>
    <p:sldId id="677" r:id="rId12"/>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889" autoAdjust="0"/>
    <p:restoredTop sz="65442" autoAdjust="0"/>
  </p:normalViewPr>
  <p:slideViewPr>
    <p:cSldViewPr snapToGrid="0">
      <p:cViewPr varScale="1">
        <p:scale>
          <a:sx n="100" d="100"/>
          <a:sy n="100" d="100"/>
        </p:scale>
        <p:origin x="3328" y="16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2361"/>
    </p:cViewPr>
  </p:sorterViewPr>
  <p:notesViewPr>
    <p:cSldViewPr snapToGrid="0">
      <p:cViewPr varScale="1">
        <p:scale>
          <a:sx n="52" d="100"/>
          <a:sy n="52" d="100"/>
        </p:scale>
        <p:origin x="2680"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nb-NO" sz="1800" baseline="0" dirty="0"/>
              <a:t>Type</a:t>
            </a:r>
            <a:endParaRPr lang="nb-NO" sz="1800" dirty="0"/>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nb-NO"/>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522-49F8-ADB4-9EF1F999EE1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522-49F8-ADB4-9EF1F999EE16}"/>
              </c:ext>
            </c:extLst>
          </c:dPt>
          <c:cat>
            <c:strRef>
              <c:f>Sheet1!$D$1:$E$1</c:f>
              <c:strCache>
                <c:ptCount val="2"/>
                <c:pt idx="0">
                  <c:v>Bridges</c:v>
                </c:pt>
                <c:pt idx="1">
                  <c:v>Others</c:v>
                </c:pt>
              </c:strCache>
            </c:strRef>
          </c:cat>
          <c:val>
            <c:numRef>
              <c:f>Sheet1!$D$2:$E$2</c:f>
              <c:numCache>
                <c:formatCode>General</c:formatCode>
                <c:ptCount val="2"/>
                <c:pt idx="0">
                  <c:v>17500</c:v>
                </c:pt>
                <c:pt idx="1">
                  <c:v>2000</c:v>
                </c:pt>
              </c:numCache>
            </c:numRef>
          </c:val>
          <c:extLst>
            <c:ext xmlns:c16="http://schemas.microsoft.com/office/drawing/2014/chart" uri="{C3380CC4-5D6E-409C-BE32-E72D297353CC}">
              <c16:uniqueId val="{00000004-C522-49F8-ADB4-9EF1F999EE16}"/>
            </c:ext>
          </c:extLst>
        </c:ser>
        <c:dLbls>
          <c:showLegendKey val="0"/>
          <c:showVal val="0"/>
          <c:showCatName val="0"/>
          <c:showSerName val="0"/>
          <c:showPercent val="0"/>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legend>
    <c:plotVisOnly val="1"/>
    <c:dispBlanksAs val="gap"/>
    <c:showDLblsOverMax val="0"/>
  </c:chart>
  <c:spPr>
    <a:noFill/>
    <a:ln>
      <a:noFill/>
    </a:ln>
    <a:effectLst/>
  </c:spPr>
  <c:txPr>
    <a:bodyPr/>
    <a:lstStyle/>
    <a:p>
      <a:pPr>
        <a:defRPr/>
      </a:pPr>
      <a:endParaRPr lang="nb-N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nb-NO" sz="1800" baseline="0" dirty="0" err="1"/>
              <a:t>Length</a:t>
            </a:r>
            <a:endParaRPr lang="nb-NO" sz="1800" dirty="0"/>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nb-NO"/>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B4E8-41E7-99C1-227E5F59CC2C}"/>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4E8-41E7-99C1-227E5F59CC2C}"/>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4E8-41E7-99C1-227E5F59CC2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4E8-41E7-99C1-227E5F59CC2C}"/>
              </c:ext>
            </c:extLst>
          </c:dPt>
          <c:cat>
            <c:strRef>
              <c:f>Sheet1!$D$7:$G$7</c:f>
              <c:strCache>
                <c:ptCount val="4"/>
                <c:pt idx="0">
                  <c:v>&lt; 10 m</c:v>
                </c:pt>
                <c:pt idx="1">
                  <c:v>10 m-100 m</c:v>
                </c:pt>
                <c:pt idx="2">
                  <c:v>&gt; 100 m</c:v>
                </c:pt>
                <c:pt idx="3">
                  <c:v>&gt; 1000 m</c:v>
                </c:pt>
              </c:strCache>
            </c:strRef>
          </c:cat>
          <c:val>
            <c:numRef>
              <c:f>Sheet1!$D$8:$G$8</c:f>
              <c:numCache>
                <c:formatCode>General</c:formatCode>
                <c:ptCount val="4"/>
                <c:pt idx="0">
                  <c:v>9540</c:v>
                </c:pt>
                <c:pt idx="1">
                  <c:v>9077</c:v>
                </c:pt>
                <c:pt idx="2">
                  <c:v>861</c:v>
                </c:pt>
                <c:pt idx="3">
                  <c:v>22</c:v>
                </c:pt>
              </c:numCache>
            </c:numRef>
          </c:val>
          <c:extLst>
            <c:ext xmlns:c16="http://schemas.microsoft.com/office/drawing/2014/chart" uri="{C3380CC4-5D6E-409C-BE32-E72D297353CC}">
              <c16:uniqueId val="{00000008-B4E8-41E7-99C1-227E5F59CC2C}"/>
            </c:ext>
          </c:extLst>
        </c:ser>
        <c:dLbls>
          <c:showLegendKey val="0"/>
          <c:showVal val="0"/>
          <c:showCatName val="0"/>
          <c:showSerName val="0"/>
          <c:showPercent val="0"/>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legend>
    <c:plotVisOnly val="1"/>
    <c:dispBlanksAs val="gap"/>
    <c:showDLblsOverMax val="0"/>
  </c:chart>
  <c:spPr>
    <a:noFill/>
    <a:ln>
      <a:noFill/>
    </a:ln>
    <a:effectLst/>
  </c:spPr>
  <c:txPr>
    <a:bodyPr/>
    <a:lstStyle/>
    <a:p>
      <a:pPr>
        <a:defRPr/>
      </a:pPr>
      <a:endParaRPr lang="nb-N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nb-NO" sz="1800" baseline="0" dirty="0"/>
              <a:t>Material</a:t>
            </a:r>
            <a:endParaRPr lang="nb-NO" sz="1800" dirty="0"/>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nb-NO"/>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ADDE-49A8-8AFF-CC0555C39586}"/>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ADDE-49A8-8AFF-CC0555C39586}"/>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ADDE-49A8-8AFF-CC0555C39586}"/>
              </c:ext>
            </c:extLst>
          </c:dPt>
          <c:cat>
            <c:strRef>
              <c:f>Sheet1!$D$4:$F$4</c:f>
              <c:strCache>
                <c:ptCount val="3"/>
                <c:pt idx="0">
                  <c:v>Concrete</c:v>
                </c:pt>
                <c:pt idx="1">
                  <c:v>Steel</c:v>
                </c:pt>
                <c:pt idx="2">
                  <c:v>Timber</c:v>
                </c:pt>
              </c:strCache>
            </c:strRef>
          </c:cat>
          <c:val>
            <c:numRef>
              <c:f>Sheet1!$D$5:$F$5</c:f>
              <c:numCache>
                <c:formatCode>General</c:formatCode>
                <c:ptCount val="3"/>
                <c:pt idx="0">
                  <c:v>72</c:v>
                </c:pt>
                <c:pt idx="1">
                  <c:v>18</c:v>
                </c:pt>
                <c:pt idx="2">
                  <c:v>10</c:v>
                </c:pt>
              </c:numCache>
            </c:numRef>
          </c:val>
          <c:extLst>
            <c:ext xmlns:c16="http://schemas.microsoft.com/office/drawing/2014/chart" uri="{C3380CC4-5D6E-409C-BE32-E72D297353CC}">
              <c16:uniqueId val="{00000006-ADDE-49A8-8AFF-CC0555C39586}"/>
            </c:ext>
          </c:extLst>
        </c:ser>
        <c:dLbls>
          <c:showLegendKey val="0"/>
          <c:showVal val="0"/>
          <c:showCatName val="0"/>
          <c:showSerName val="0"/>
          <c:showPercent val="0"/>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legend>
    <c:plotVisOnly val="1"/>
    <c:dispBlanksAs val="gap"/>
    <c:showDLblsOverMax val="0"/>
  </c:chart>
  <c:spPr>
    <a:noFill/>
    <a:ln>
      <a:noFill/>
    </a:ln>
    <a:effectLst/>
  </c:spPr>
  <c:txPr>
    <a:bodyPr/>
    <a:lstStyle/>
    <a:p>
      <a:pPr>
        <a:defRPr/>
      </a:pPr>
      <a:endParaRPr lang="nb-N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r>
              <a:rPr lang="nb-NO" sz="1800" baseline="0" dirty="0"/>
              <a:t>Age </a:t>
            </a:r>
            <a:r>
              <a:rPr lang="nb-NO" sz="1800" baseline="0" dirty="0" err="1"/>
              <a:t>of</a:t>
            </a:r>
            <a:r>
              <a:rPr lang="nb-NO" sz="1800" baseline="0" dirty="0"/>
              <a:t> bridges</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lumMod val="65000"/>
                  <a:lumOff val="35000"/>
                </a:schemeClr>
              </a:solidFill>
              <a:latin typeface="+mn-lt"/>
              <a:ea typeface="+mn-ea"/>
              <a:cs typeface="+mn-cs"/>
            </a:defRPr>
          </a:pPr>
          <a:endParaRPr lang="nb-NO"/>
        </a:p>
      </c:txPr>
    </c:title>
    <c:autoTitleDeleted val="0"/>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8E7E-4BB8-92F7-A5275FE0CE4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8E7E-4BB8-92F7-A5275FE0CE4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8E7E-4BB8-92F7-A5275FE0CE4B}"/>
              </c:ext>
            </c:extLst>
          </c:dPt>
          <c:cat>
            <c:strRef>
              <c:f>Sheet1!$D$14:$F$14</c:f>
              <c:strCache>
                <c:ptCount val="3"/>
                <c:pt idx="0">
                  <c:v>&lt; 30 y</c:v>
                </c:pt>
                <c:pt idx="1">
                  <c:v>30-50 y</c:v>
                </c:pt>
                <c:pt idx="2">
                  <c:v>&gt; 50 y</c:v>
                </c:pt>
              </c:strCache>
            </c:strRef>
          </c:cat>
          <c:val>
            <c:numRef>
              <c:f>Sheet1!$D$15:$F$15</c:f>
              <c:numCache>
                <c:formatCode>General</c:formatCode>
                <c:ptCount val="3"/>
                <c:pt idx="0">
                  <c:v>40</c:v>
                </c:pt>
                <c:pt idx="1">
                  <c:v>38</c:v>
                </c:pt>
                <c:pt idx="2">
                  <c:v>22</c:v>
                </c:pt>
              </c:numCache>
            </c:numRef>
          </c:val>
          <c:extLst>
            <c:ext xmlns:c16="http://schemas.microsoft.com/office/drawing/2014/chart" uri="{C3380CC4-5D6E-409C-BE32-E72D297353CC}">
              <c16:uniqueId val="{00000006-8E7E-4BB8-92F7-A5275FE0CE4B}"/>
            </c:ext>
          </c:extLst>
        </c:ser>
        <c:dLbls>
          <c:showLegendKey val="0"/>
          <c:showVal val="0"/>
          <c:showCatName val="0"/>
          <c:showSerName val="0"/>
          <c:showPercent val="0"/>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b-NO"/>
        </a:p>
      </c:txPr>
    </c:legend>
    <c:plotVisOnly val="1"/>
    <c:dispBlanksAs val="gap"/>
    <c:showDLblsOverMax val="0"/>
  </c:chart>
  <c:spPr>
    <a:noFill/>
    <a:ln>
      <a:noFill/>
    </a:ln>
    <a:effectLst/>
  </c:spPr>
  <c:txPr>
    <a:bodyPr/>
    <a:lstStyle/>
    <a:p>
      <a:pPr>
        <a:defRPr/>
      </a:pPr>
      <a:endParaRPr lang="nb-N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22E8F6-02DB-4C7D-A268-3EF7F1337BF9}" type="datetimeFigureOut">
              <a:rPr lang="en-GB" smtClean="0"/>
              <a:t>04/04/2019</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4EAEA5B-BBC4-494B-A888-8A5B60067F3C}" type="slidenum">
              <a:rPr lang="en-GB" smtClean="0"/>
              <a:t>‹#›</a:t>
            </a:fld>
            <a:endParaRPr lang="en-GB"/>
          </a:p>
        </p:txBody>
      </p:sp>
    </p:spTree>
    <p:extLst>
      <p:ext uri="{BB962C8B-B14F-4D97-AF65-F5344CB8AC3E}">
        <p14:creationId xmlns:p14="http://schemas.microsoft.com/office/powerpoint/2010/main" val="36580968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44CDEF-A0F0-4F5A-AA98-A3DC13673521}" type="datetimeFigureOut">
              <a:rPr lang="en-GB" smtClean="0"/>
              <a:t>04/04/2019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856470-0CCF-4777-B830-59D75435F200}" type="slidenum">
              <a:rPr lang="en-GB" smtClean="0"/>
              <a:t>‹#›</a:t>
            </a:fld>
            <a:endParaRPr lang="en-GB"/>
          </a:p>
        </p:txBody>
      </p:sp>
    </p:spTree>
    <p:extLst>
      <p:ext uri="{BB962C8B-B14F-4D97-AF65-F5344CB8AC3E}">
        <p14:creationId xmlns:p14="http://schemas.microsoft.com/office/powerpoint/2010/main" val="1086816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samfunnsutvikling.com/infrastruktur/leter-etter-nye-inspeksjonsmetoder"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sz="1200" kern="1200" dirty="0">
                <a:solidFill>
                  <a:schemeClr val="tx1"/>
                </a:solidFill>
                <a:effectLst/>
                <a:latin typeface="+mn-lt"/>
                <a:ea typeface="+mn-ea"/>
                <a:cs typeface="+mn-cs"/>
              </a:rPr>
              <a:t>Fra</a:t>
            </a:r>
            <a:r>
              <a:rPr lang="nb-NO" sz="1200" kern="1200" baseline="0" dirty="0">
                <a:solidFill>
                  <a:schemeClr val="tx1"/>
                </a:solidFill>
                <a:effectLst/>
                <a:latin typeface="+mn-lt"/>
                <a:ea typeface="+mn-ea"/>
                <a:cs typeface="+mn-cs"/>
              </a:rPr>
              <a:t> </a:t>
            </a:r>
            <a:r>
              <a:rPr lang="nb-NO" sz="1200" kern="1200" baseline="0" dirty="0" err="1">
                <a:solidFill>
                  <a:schemeClr val="tx1"/>
                </a:solidFill>
                <a:effectLst/>
                <a:latin typeface="+mn-lt"/>
                <a:ea typeface="+mn-ea"/>
                <a:cs typeface="+mn-cs"/>
              </a:rPr>
              <a:t>innkalding</a:t>
            </a:r>
            <a:r>
              <a:rPr lang="nb-NO" sz="1200" kern="1200" baseline="0" dirty="0">
                <a:solidFill>
                  <a:schemeClr val="tx1"/>
                </a:solidFill>
                <a:effectLst/>
                <a:latin typeface="+mn-lt"/>
                <a:ea typeface="+mn-ea"/>
                <a:cs typeface="+mn-cs"/>
              </a:rPr>
              <a:t>: </a:t>
            </a:r>
            <a:r>
              <a:rPr lang="nb-NO" sz="1200" kern="1200" dirty="0">
                <a:solidFill>
                  <a:schemeClr val="tx1"/>
                </a:solidFill>
                <a:effectLst/>
                <a:latin typeface="+mn-lt"/>
                <a:ea typeface="+mn-ea"/>
                <a:cs typeface="+mn-cs"/>
              </a:rPr>
              <a:t>En første workshop med NTNU og Statens vegvesen for å etablere et samarbeid/innovasjonsarbeid for </a:t>
            </a:r>
            <a:r>
              <a:rPr lang="nb-NO" sz="1200" kern="1200" dirty="0" err="1">
                <a:solidFill>
                  <a:schemeClr val="tx1"/>
                </a:solidFill>
                <a:effectLst/>
                <a:latin typeface="+mn-lt"/>
                <a:ea typeface="+mn-ea"/>
                <a:cs typeface="+mn-cs"/>
              </a:rPr>
              <a:t>vedlikeholdsstyring</a:t>
            </a:r>
            <a:r>
              <a:rPr lang="nb-NO" sz="1200" kern="1200" dirty="0">
                <a:solidFill>
                  <a:schemeClr val="tx1"/>
                </a:solidFill>
                <a:effectLst/>
                <a:latin typeface="+mn-lt"/>
                <a:ea typeface="+mn-ea"/>
                <a:cs typeface="+mn-cs"/>
              </a:rPr>
              <a:t>.</a:t>
            </a:r>
            <a:endParaRPr lang="en-GB" dirty="0"/>
          </a:p>
        </p:txBody>
      </p:sp>
      <p:sp>
        <p:nvSpPr>
          <p:cNvPr id="4" name="Slide Number Placeholder 3"/>
          <p:cNvSpPr>
            <a:spLocks noGrp="1"/>
          </p:cNvSpPr>
          <p:nvPr>
            <p:ph type="sldNum" sz="quarter" idx="10"/>
          </p:nvPr>
        </p:nvSpPr>
        <p:spPr/>
        <p:txBody>
          <a:bodyPr/>
          <a:lstStyle/>
          <a:p>
            <a:fld id="{16856470-0CCF-4777-B830-59D75435F200}" type="slidenum">
              <a:rPr lang="en-GB" smtClean="0"/>
              <a:t>1</a:t>
            </a:fld>
            <a:endParaRPr lang="en-GB"/>
          </a:p>
        </p:txBody>
      </p:sp>
    </p:spTree>
    <p:extLst>
      <p:ext uri="{BB962C8B-B14F-4D97-AF65-F5344CB8AC3E}">
        <p14:creationId xmlns:p14="http://schemas.microsoft.com/office/powerpoint/2010/main" val="274596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Slide </a:t>
            </a:r>
            <a:r>
              <a:rPr lang="en-GB" sz="1200" dirty="0" err="1"/>
              <a:t>fra</a:t>
            </a:r>
            <a:r>
              <a:rPr lang="en-GB" sz="1200" dirty="0"/>
              <a:t> Anders Rønnquist</a:t>
            </a:r>
            <a:r>
              <a:rPr lang="en-GB" sz="1200" baseline="0" dirty="0"/>
              <a:t> (</a:t>
            </a:r>
            <a:r>
              <a:rPr lang="en-GB" sz="1200" baseline="0" dirty="0" err="1"/>
              <a:t>endret</a:t>
            </a:r>
            <a:r>
              <a:rPr lang="en-GB" sz="1200" baseline="0" dirty="0"/>
              <a:t> title)</a:t>
            </a:r>
          </a:p>
          <a:p>
            <a:endParaRPr lang="en-GB" sz="1200" baseline="0" dirty="0"/>
          </a:p>
          <a:p>
            <a:r>
              <a:rPr lang="en-GB" sz="1200" dirty="0"/>
              <a:t>(Bridge - structural concepts)</a:t>
            </a:r>
            <a:endParaRPr lang="en-GB" dirty="0"/>
          </a:p>
        </p:txBody>
      </p:sp>
      <p:sp>
        <p:nvSpPr>
          <p:cNvPr id="4" name="Slide Number Placeholder 3"/>
          <p:cNvSpPr>
            <a:spLocks noGrp="1"/>
          </p:cNvSpPr>
          <p:nvPr>
            <p:ph type="sldNum" sz="quarter" idx="10"/>
          </p:nvPr>
        </p:nvSpPr>
        <p:spPr/>
        <p:txBody>
          <a:bodyPr/>
          <a:lstStyle/>
          <a:p>
            <a:fld id="{16856470-0CCF-4777-B830-59D75435F200}" type="slidenum">
              <a:rPr lang="en-GB" smtClean="0"/>
              <a:t>10</a:t>
            </a:fld>
            <a:endParaRPr lang="en-GB"/>
          </a:p>
        </p:txBody>
      </p:sp>
    </p:spTree>
    <p:extLst>
      <p:ext uri="{BB962C8B-B14F-4D97-AF65-F5344CB8AC3E}">
        <p14:creationId xmlns:p14="http://schemas.microsoft.com/office/powerpoint/2010/main" val="3219091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b="1" dirty="0">
                <a:solidFill>
                  <a:srgbClr val="0070C0"/>
                </a:solidFill>
              </a:rPr>
              <a:t>Added slide 4th</a:t>
            </a:r>
            <a:r>
              <a:rPr lang="nb-NO" b="1" baseline="0" dirty="0">
                <a:solidFill>
                  <a:srgbClr val="0070C0"/>
                </a:solidFill>
              </a:rPr>
              <a:t> </a:t>
            </a:r>
            <a:r>
              <a:rPr lang="nb-NO" b="1" dirty="0">
                <a:solidFill>
                  <a:srgbClr val="0070C0"/>
                </a:solidFill>
              </a:rPr>
              <a:t>Nov,</a:t>
            </a:r>
            <a:r>
              <a:rPr lang="nb-NO" b="1" baseline="0" dirty="0">
                <a:solidFill>
                  <a:srgbClr val="0070C0"/>
                </a:solidFill>
              </a:rPr>
              <a:t> </a:t>
            </a:r>
            <a:r>
              <a:rPr lang="nb-NO" b="1" dirty="0">
                <a:solidFill>
                  <a:srgbClr val="0070C0"/>
                </a:solidFill>
              </a:rPr>
              <a:t>Geiker </a:t>
            </a:r>
            <a:r>
              <a:rPr lang="en-GB" b="0" i="1" dirty="0"/>
              <a:t>(Geiker et al. IALCCE 2018)</a:t>
            </a:r>
            <a:endParaRPr lang="nb-NO" b="0" i="1" dirty="0">
              <a:solidFill>
                <a:srgbClr val="0070C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b="0" dirty="0" err="1">
                <a:solidFill>
                  <a:srgbClr val="0070C0"/>
                </a:solidFill>
              </a:rPr>
              <a:t>Background</a:t>
            </a:r>
            <a:endParaRPr lang="nb-NO" b="0" dirty="0">
              <a:solidFill>
                <a:srgbClr val="0070C0"/>
              </a:solidFill>
            </a:endParaRPr>
          </a:p>
          <a:p>
            <a:endParaRPr lang="nb-NO" sz="1200" dirty="0"/>
          </a:p>
          <a:p>
            <a:r>
              <a:rPr lang="nb-NO" sz="1200" b="1" dirty="0"/>
              <a:t>Norwegian </a:t>
            </a:r>
            <a:r>
              <a:rPr lang="nb-NO" sz="1200" b="1" dirty="0" err="1"/>
              <a:t>national</a:t>
            </a:r>
            <a:r>
              <a:rPr lang="nb-NO" sz="1200" b="1" dirty="0"/>
              <a:t> and </a:t>
            </a:r>
            <a:r>
              <a:rPr lang="nb-NO" sz="1200" b="1" dirty="0" err="1"/>
              <a:t>county</a:t>
            </a:r>
            <a:r>
              <a:rPr lang="nb-NO" sz="1200" b="1" dirty="0"/>
              <a:t> </a:t>
            </a:r>
            <a:r>
              <a:rPr lang="nb-NO" sz="1200" b="1" dirty="0" err="1"/>
              <a:t>transportation</a:t>
            </a:r>
            <a:r>
              <a:rPr lang="nb-NO" sz="1200" b="1" dirty="0"/>
              <a:t> </a:t>
            </a:r>
            <a:r>
              <a:rPr lang="nb-NO" sz="1200" b="1" dirty="0" err="1"/>
              <a:t>structures</a:t>
            </a:r>
            <a:r>
              <a:rPr lang="nb-NO" sz="1200" b="1" baseline="0" dirty="0"/>
              <a:t> in </a:t>
            </a:r>
            <a:r>
              <a:rPr lang="nb-NO" sz="1200" b="1" baseline="0" dirty="0" err="1"/>
              <a:t>numbers</a:t>
            </a:r>
            <a:endParaRPr lang="nb-NO" sz="1200" b="1" baseline="0" dirty="0"/>
          </a:p>
          <a:p>
            <a:br>
              <a:rPr lang="nb-NO" dirty="0"/>
            </a:br>
            <a:r>
              <a:rPr lang="en-US" sz="1400" dirty="0"/>
              <a:t>Our transportation infrastructure (see numbers in added last slide)</a:t>
            </a:r>
          </a:p>
          <a:p>
            <a:pPr marL="171450" indent="-171450">
              <a:buFont typeface="Arial" panose="020B0604020202020204" pitchFamily="34" charset="0"/>
              <a:buChar char="•"/>
            </a:pPr>
            <a:r>
              <a:rPr lang="en-US" sz="1400" dirty="0"/>
              <a:t>Reinforced concrete structures - a central part</a:t>
            </a:r>
            <a:endParaRPr lang="nb-NO" sz="1400" dirty="0"/>
          </a:p>
          <a:p>
            <a:pPr marL="171450" indent="-171450">
              <a:buFont typeface="Arial" panose="020B0604020202020204" pitchFamily="34" charset="0"/>
              <a:buChar char="•"/>
            </a:pPr>
            <a:r>
              <a:rPr lang="en-US" sz="1400" dirty="0"/>
              <a:t>The bridges are getting into their repair age</a:t>
            </a:r>
            <a:endParaRPr lang="nb-NO" sz="1400" dirty="0"/>
          </a:p>
          <a:p>
            <a:pPr marL="171450" indent="-171450">
              <a:buFont typeface="Arial" panose="020B0604020202020204" pitchFamily="34" charset="0"/>
              <a:buChar char="•"/>
            </a:pPr>
            <a:r>
              <a:rPr lang="en-US" sz="1400" dirty="0"/>
              <a:t>Large</a:t>
            </a:r>
            <a:r>
              <a:rPr lang="en-US" sz="1400" baseline="0" dirty="0"/>
              <a:t> m</a:t>
            </a:r>
            <a:r>
              <a:rPr lang="en-US" sz="1400" dirty="0"/>
              <a:t>aintenance backlog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endParaRPr lang="en-US" sz="1400" b="0" i="1" dirty="0"/>
          </a:p>
          <a:p>
            <a:endParaRPr lang="en-US" sz="1400" b="0" i="1" dirty="0"/>
          </a:p>
          <a:p>
            <a:endParaRPr lang="en-GB" dirty="0"/>
          </a:p>
        </p:txBody>
      </p:sp>
      <p:sp>
        <p:nvSpPr>
          <p:cNvPr id="4" name="Slide Number Placeholder 3"/>
          <p:cNvSpPr>
            <a:spLocks noGrp="1"/>
          </p:cNvSpPr>
          <p:nvPr>
            <p:ph type="sldNum" sz="quarter" idx="10"/>
          </p:nvPr>
        </p:nvSpPr>
        <p:spPr/>
        <p:txBody>
          <a:bodyPr/>
          <a:lstStyle/>
          <a:p>
            <a:fld id="{16856470-0CCF-4777-B830-59D75435F200}" type="slidenum">
              <a:rPr lang="en-GB" smtClean="0"/>
              <a:t>11</a:t>
            </a:fld>
            <a:endParaRPr lang="en-GB"/>
          </a:p>
        </p:txBody>
      </p:sp>
    </p:spTree>
    <p:extLst>
      <p:ext uri="{BB962C8B-B14F-4D97-AF65-F5344CB8AC3E}">
        <p14:creationId xmlns:p14="http://schemas.microsoft.com/office/powerpoint/2010/main" val="977032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7"/>
          <p:cNvSpPr>
            <a:spLocks noGrp="1" noChangeArrowheads="1"/>
          </p:cNvSpPr>
          <p:nvPr>
            <p:ph type="sldNum" sz="quarter" idx="5"/>
          </p:nvPr>
        </p:nvSpPr>
        <p:spPr>
          <a:noFill/>
        </p:spPr>
        <p:txBody>
          <a:bodyPr/>
          <a:lstStyle/>
          <a:p>
            <a:fld id="{DE4E4BA5-4D8F-43C7-8BEC-87321ABFEC8D}" type="slidenum">
              <a:rPr lang="en-US" smtClean="0">
                <a:cs typeface="Arial" charset="0"/>
              </a:rPr>
              <a:pPr/>
              <a:t>2</a:t>
            </a:fld>
            <a:endParaRPr lang="en-US">
              <a:cs typeface="Arial" charset="0"/>
            </a:endParaRPr>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Slide </a:t>
            </a:r>
            <a:r>
              <a:rPr lang="en-GB" dirty="0" err="1"/>
              <a:t>fra</a:t>
            </a:r>
            <a:r>
              <a:rPr lang="en-GB" dirty="0"/>
              <a:t> </a:t>
            </a:r>
            <a:r>
              <a:rPr lang="en-GB" dirty="0" err="1"/>
              <a:t>Jochen</a:t>
            </a:r>
            <a:r>
              <a:rPr lang="en-GB" dirty="0"/>
              <a:t> Kohler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Added text 5</a:t>
            </a:r>
            <a:r>
              <a:rPr lang="en-GB" baseline="30000" dirty="0"/>
              <a:t>th</a:t>
            </a:r>
            <a:r>
              <a:rPr lang="en-GB" dirty="0"/>
              <a:t> November</a:t>
            </a:r>
          </a:p>
          <a:p>
            <a:pPr eaLnBrk="1" hangingPunct="1"/>
            <a:endParaRPr lang="de-DE" dirty="0"/>
          </a:p>
          <a:p>
            <a:pPr eaLnBrk="1" hangingPunct="1"/>
            <a:r>
              <a:rPr lang="de-DE" dirty="0"/>
              <a:t>The </a:t>
            </a:r>
            <a:r>
              <a:rPr lang="en-CA" noProof="0" dirty="0"/>
              <a:t>management</a:t>
            </a:r>
            <a:r>
              <a:rPr lang="de-DE" dirty="0"/>
              <a:t> </a:t>
            </a:r>
            <a:r>
              <a:rPr lang="de-DE" dirty="0" err="1"/>
              <a:t>of</a:t>
            </a:r>
            <a:r>
              <a:rPr lang="de-DE" dirty="0"/>
              <a:t> </a:t>
            </a:r>
            <a:r>
              <a:rPr lang="de-DE" dirty="0" err="1"/>
              <a:t>the</a:t>
            </a:r>
            <a:r>
              <a:rPr lang="de-DE" dirty="0"/>
              <a:t> </a:t>
            </a:r>
            <a:r>
              <a:rPr lang="de-DE" dirty="0" err="1"/>
              <a:t>build</a:t>
            </a:r>
            <a:r>
              <a:rPr lang="de-DE" dirty="0"/>
              <a:t> </a:t>
            </a:r>
            <a:r>
              <a:rPr lang="de-DE" dirty="0" err="1"/>
              <a:t>infrastructure</a:t>
            </a:r>
            <a:r>
              <a:rPr lang="de-DE" dirty="0"/>
              <a:t> </a:t>
            </a:r>
            <a:r>
              <a:rPr lang="de-DE" dirty="0" err="1"/>
              <a:t>requires</a:t>
            </a:r>
            <a:r>
              <a:rPr lang="de-DE" dirty="0"/>
              <a:t> </a:t>
            </a:r>
            <a:r>
              <a:rPr lang="de-DE" dirty="0" err="1"/>
              <a:t>structural</a:t>
            </a:r>
            <a:r>
              <a:rPr lang="de-DE" dirty="0"/>
              <a:t> </a:t>
            </a:r>
            <a:r>
              <a:rPr lang="de-DE" dirty="0" err="1"/>
              <a:t>analysis</a:t>
            </a:r>
            <a:r>
              <a:rPr lang="de-DE" dirty="0"/>
              <a:t> in </a:t>
            </a:r>
            <a:r>
              <a:rPr lang="de-DE" dirty="0" err="1"/>
              <a:t>the</a:t>
            </a:r>
            <a:r>
              <a:rPr lang="de-DE" dirty="0"/>
              <a:t> </a:t>
            </a:r>
            <a:r>
              <a:rPr lang="de-DE" dirty="0" err="1"/>
              <a:t>planning</a:t>
            </a:r>
            <a:r>
              <a:rPr lang="de-DE" dirty="0"/>
              <a:t> </a:t>
            </a:r>
            <a:r>
              <a:rPr lang="de-DE" dirty="0" err="1"/>
              <a:t>and</a:t>
            </a:r>
            <a:r>
              <a:rPr lang="de-DE" dirty="0"/>
              <a:t> design </a:t>
            </a:r>
            <a:r>
              <a:rPr lang="de-DE" dirty="0" err="1"/>
              <a:t>phase</a:t>
            </a:r>
            <a:r>
              <a:rPr lang="de-DE" dirty="0"/>
              <a:t>, but also in </a:t>
            </a:r>
            <a:r>
              <a:rPr lang="de-DE" dirty="0" err="1"/>
              <a:t>re-assessmentsituations</a:t>
            </a:r>
            <a:r>
              <a:rPr lang="de-DE" dirty="0"/>
              <a:t>.</a:t>
            </a:r>
          </a:p>
          <a:p>
            <a:pPr eaLnBrk="1" hangingPunct="1"/>
            <a:endParaRPr lang="de-DE" dirty="0"/>
          </a:p>
          <a:p>
            <a:pPr lvl="1"/>
            <a:r>
              <a:rPr lang="en-GB" sz="2400" dirty="0">
                <a:latin typeface="Calibri" pitchFamily="34" charset="0"/>
              </a:rPr>
              <a:t>Structural analysis is the basis for demonstrating compliance with criteria regarding:</a:t>
            </a:r>
          </a:p>
          <a:p>
            <a:pPr lvl="1"/>
            <a:endParaRPr lang="en-GB" sz="2400" dirty="0">
              <a:latin typeface="Calibri" pitchFamily="34" charset="0"/>
            </a:endParaRPr>
          </a:p>
          <a:p>
            <a:pPr marL="800100" lvl="1" indent="-342900">
              <a:buFont typeface="Arial" panose="020B0604020202020204" pitchFamily="34" charset="0"/>
              <a:buChar char="•"/>
            </a:pPr>
            <a:r>
              <a:rPr lang="en-GB" sz="2400" dirty="0">
                <a:latin typeface="Calibri" pitchFamily="34" charset="0"/>
              </a:rPr>
              <a:t>Safety</a:t>
            </a:r>
          </a:p>
          <a:p>
            <a:pPr marL="800100" lvl="1" indent="-342900">
              <a:buFont typeface="Arial" panose="020B0604020202020204" pitchFamily="34" charset="0"/>
              <a:buChar char="•"/>
            </a:pPr>
            <a:r>
              <a:rPr lang="en-GB" sz="2400" dirty="0">
                <a:latin typeface="Calibri" pitchFamily="34" charset="0"/>
              </a:rPr>
              <a:t>Serviceability</a:t>
            </a:r>
          </a:p>
          <a:p>
            <a:pPr marL="800100" lvl="1" indent="-342900">
              <a:buFont typeface="Arial" panose="020B0604020202020204" pitchFamily="34" charset="0"/>
              <a:buChar char="•"/>
            </a:pPr>
            <a:r>
              <a:rPr lang="en-GB" sz="2400" dirty="0">
                <a:latin typeface="Calibri" pitchFamily="34" charset="0"/>
              </a:rPr>
              <a:t>Durability</a:t>
            </a:r>
            <a:br>
              <a:rPr lang="en-GB" sz="2400" dirty="0">
                <a:latin typeface="Calibri" pitchFamily="34" charset="0"/>
              </a:rPr>
            </a:br>
            <a:br>
              <a:rPr lang="en-GB" sz="2400" dirty="0">
                <a:latin typeface="Calibri" pitchFamily="34" charset="0"/>
              </a:rPr>
            </a:br>
            <a:r>
              <a:rPr lang="en-GB" sz="2400" dirty="0">
                <a:latin typeface="Calibri" pitchFamily="34" charset="0"/>
              </a:rPr>
              <a:t>These are attributes we generally understand as “performance”.</a:t>
            </a:r>
          </a:p>
          <a:p>
            <a:pPr eaLnBrk="1" hangingPunct="1"/>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Calibri" pitchFamily="34" charset="0"/>
              </a:rPr>
              <a:t>Structural analysis of existing structures is technically challenging and includes several research areas that are represented at KT.</a:t>
            </a:r>
          </a:p>
          <a:p>
            <a:pPr eaLnBrk="1" hangingPunct="1"/>
            <a:endParaRPr lang="de-DE" dirty="0"/>
          </a:p>
        </p:txBody>
      </p:sp>
    </p:spTree>
    <p:extLst>
      <p:ext uri="{BB962C8B-B14F-4D97-AF65-F5344CB8AC3E}">
        <p14:creationId xmlns:p14="http://schemas.microsoft.com/office/powerpoint/2010/main" val="32367930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Slide </a:t>
            </a:r>
            <a:r>
              <a:rPr lang="en-GB" dirty="0" err="1"/>
              <a:t>fra</a:t>
            </a:r>
            <a:r>
              <a:rPr lang="en-GB" dirty="0"/>
              <a:t> </a:t>
            </a:r>
            <a:r>
              <a:rPr lang="en-GB" dirty="0" err="1"/>
              <a:t>Jochen</a:t>
            </a:r>
            <a:r>
              <a:rPr lang="en-GB" dirty="0"/>
              <a:t> Kohler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Added text 5</a:t>
            </a:r>
            <a:r>
              <a:rPr lang="en-GB" baseline="30000" dirty="0"/>
              <a:t>th</a:t>
            </a:r>
            <a:r>
              <a:rPr lang="en-GB" dirty="0"/>
              <a:t> November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It is obvious that infrastructure management requires the consideration of the infrastructure on different scales.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functionality, resilience and robustness is considered on the interface between network level and object level.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Safety and reliability is assessed on the interface between object and component level.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And deterioration and damage processes are analysed on a local level.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It is important to look at these different scales jointly and KT is active on different disciplines that cover the entire hierarchy. </a:t>
            </a:r>
          </a:p>
          <a:p>
            <a:endParaRPr lang="en-GB" dirty="0"/>
          </a:p>
        </p:txBody>
      </p:sp>
      <p:sp>
        <p:nvSpPr>
          <p:cNvPr id="4" name="Slide Number Placeholder 3"/>
          <p:cNvSpPr>
            <a:spLocks noGrp="1"/>
          </p:cNvSpPr>
          <p:nvPr>
            <p:ph type="sldNum" sz="quarter" idx="10"/>
          </p:nvPr>
        </p:nvSpPr>
        <p:spPr/>
        <p:txBody>
          <a:bodyPr/>
          <a:lstStyle/>
          <a:p>
            <a:fld id="{16856470-0CCF-4777-B830-59D75435F200}" type="slidenum">
              <a:rPr lang="en-GB" smtClean="0"/>
              <a:t>3</a:t>
            </a:fld>
            <a:endParaRPr lang="en-GB"/>
          </a:p>
        </p:txBody>
      </p:sp>
    </p:spTree>
    <p:extLst>
      <p:ext uri="{BB962C8B-B14F-4D97-AF65-F5344CB8AC3E}">
        <p14:creationId xmlns:p14="http://schemas.microsoft.com/office/powerpoint/2010/main" val="15727159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Slide </a:t>
            </a:r>
            <a:r>
              <a:rPr lang="en-GB" dirty="0" err="1"/>
              <a:t>fra</a:t>
            </a:r>
            <a:r>
              <a:rPr lang="en-GB" dirty="0"/>
              <a:t> </a:t>
            </a:r>
            <a:r>
              <a:rPr lang="en-GB" dirty="0" err="1"/>
              <a:t>Jochen</a:t>
            </a:r>
            <a:r>
              <a:rPr lang="en-GB" dirty="0"/>
              <a:t> Kohler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Added text 5</a:t>
            </a:r>
            <a:r>
              <a:rPr lang="en-GB" baseline="30000" dirty="0"/>
              <a:t>th</a:t>
            </a:r>
            <a:r>
              <a:rPr lang="en-GB" dirty="0"/>
              <a:t> November</a:t>
            </a:r>
          </a:p>
          <a:p>
            <a:endParaRPr lang="en-GB" dirty="0"/>
          </a:p>
          <a:p>
            <a:r>
              <a:rPr lang="en-GB" dirty="0"/>
              <a:t>Here we see an example of a bridge where the spatial distribution of the probability of corrosion initiation is indicated. This probability represents the outcome of a combination of modelling hypothesis and </a:t>
            </a:r>
            <a:r>
              <a:rPr lang="en-GB" dirty="0" err="1"/>
              <a:t>insitu</a:t>
            </a:r>
            <a:r>
              <a:rPr lang="en-GB" dirty="0"/>
              <a:t> test. </a:t>
            </a:r>
          </a:p>
          <a:p>
            <a:endParaRPr lang="en-GB" dirty="0"/>
          </a:p>
          <a:p>
            <a:r>
              <a:rPr lang="en-GB" dirty="0"/>
              <a:t>The information is important and has to be used for the assessment of the residual structural performance, e.g. in terms of structural reliability.</a:t>
            </a:r>
          </a:p>
        </p:txBody>
      </p:sp>
      <p:sp>
        <p:nvSpPr>
          <p:cNvPr id="4" name="Slide Number Placeholder 3"/>
          <p:cNvSpPr>
            <a:spLocks noGrp="1"/>
          </p:cNvSpPr>
          <p:nvPr>
            <p:ph type="sldNum" sz="quarter" idx="5"/>
          </p:nvPr>
        </p:nvSpPr>
        <p:spPr/>
        <p:txBody>
          <a:bodyPr/>
          <a:lstStyle/>
          <a:p>
            <a:fld id="{16856470-0CCF-4777-B830-59D75435F200}" type="slidenum">
              <a:rPr lang="en-GB" smtClean="0"/>
              <a:t>4</a:t>
            </a:fld>
            <a:endParaRPr lang="en-GB"/>
          </a:p>
        </p:txBody>
      </p:sp>
    </p:spTree>
    <p:extLst>
      <p:ext uri="{BB962C8B-B14F-4D97-AF65-F5344CB8AC3E}">
        <p14:creationId xmlns:p14="http://schemas.microsoft.com/office/powerpoint/2010/main" val="1144567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Slide </a:t>
            </a:r>
            <a:r>
              <a:rPr lang="en-GB" dirty="0" err="1"/>
              <a:t>fra</a:t>
            </a:r>
            <a:r>
              <a:rPr lang="en-GB" dirty="0"/>
              <a:t> </a:t>
            </a:r>
            <a:r>
              <a:rPr lang="en-GB" dirty="0" err="1"/>
              <a:t>Jochen</a:t>
            </a:r>
            <a:r>
              <a:rPr lang="en-GB" dirty="0"/>
              <a:t> Kohler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Added text 5</a:t>
            </a:r>
            <a:r>
              <a:rPr lang="en-GB" baseline="30000" dirty="0"/>
              <a:t>th</a:t>
            </a:r>
            <a:r>
              <a:rPr lang="en-GB" dirty="0"/>
              <a:t> November</a:t>
            </a:r>
          </a:p>
          <a:p>
            <a:endParaRPr lang="en-GB" dirty="0"/>
          </a:p>
          <a:p>
            <a:r>
              <a:rPr lang="en-GB" dirty="0"/>
              <a:t>In these pictures we see how the probability of corrosion initiation and the probability of failure can be estimated conditional on evidence on the concrete cover.</a:t>
            </a:r>
          </a:p>
        </p:txBody>
      </p:sp>
      <p:sp>
        <p:nvSpPr>
          <p:cNvPr id="4" name="Slide Number Placeholder 3"/>
          <p:cNvSpPr>
            <a:spLocks noGrp="1"/>
          </p:cNvSpPr>
          <p:nvPr>
            <p:ph type="sldNum" sz="quarter" idx="5"/>
          </p:nvPr>
        </p:nvSpPr>
        <p:spPr/>
        <p:txBody>
          <a:bodyPr/>
          <a:lstStyle/>
          <a:p>
            <a:fld id="{16856470-0CCF-4777-B830-59D75435F200}" type="slidenum">
              <a:rPr lang="en-GB" smtClean="0"/>
              <a:t>5</a:t>
            </a:fld>
            <a:endParaRPr lang="en-GB"/>
          </a:p>
        </p:txBody>
      </p:sp>
    </p:spTree>
    <p:extLst>
      <p:ext uri="{BB962C8B-B14F-4D97-AF65-F5344CB8AC3E}">
        <p14:creationId xmlns:p14="http://schemas.microsoft.com/office/powerpoint/2010/main" val="4500429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Slide </a:t>
            </a:r>
            <a:r>
              <a:rPr lang="en-GB" dirty="0" err="1"/>
              <a:t>fra</a:t>
            </a:r>
            <a:r>
              <a:rPr lang="en-GB" dirty="0"/>
              <a:t> </a:t>
            </a:r>
            <a:r>
              <a:rPr lang="en-GB" dirty="0" err="1"/>
              <a:t>Jochen</a:t>
            </a:r>
            <a:r>
              <a:rPr lang="en-GB" dirty="0"/>
              <a:t> Kohler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Added text 5</a:t>
            </a:r>
            <a:r>
              <a:rPr lang="en-GB" baseline="30000" dirty="0"/>
              <a:t>th</a:t>
            </a:r>
            <a:r>
              <a:rPr lang="en-GB" dirty="0"/>
              <a:t> November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The effect of inspection and repair on the probability of corrosion initiation and the probability of failure can be estimated. This is considered crucial information when it comes to the safe and cost effective management of infrastructure!!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endParaRPr lang="en-GB" b="1" dirty="0">
              <a:solidFill>
                <a:srgbClr val="0070C0"/>
              </a:solidFill>
            </a:endParaRPr>
          </a:p>
          <a:p>
            <a:endParaRPr lang="en-GB" b="1" dirty="0">
              <a:solidFill>
                <a:srgbClr val="0070C0"/>
              </a:solidFill>
            </a:endParaRPr>
          </a:p>
          <a:p>
            <a:endParaRPr lang="en-GB" b="1" dirty="0">
              <a:solidFill>
                <a:srgbClr val="0070C0"/>
              </a:solidFill>
            </a:endParaRPr>
          </a:p>
          <a:p>
            <a:endParaRPr lang="en-GB" b="1" dirty="0">
              <a:solidFill>
                <a:srgbClr val="0070C0"/>
              </a:solidFill>
            </a:endParaRPr>
          </a:p>
          <a:p>
            <a:r>
              <a:rPr lang="en-GB" b="1" dirty="0">
                <a:solidFill>
                  <a:srgbClr val="0070C0"/>
                </a:solidFill>
              </a:rPr>
              <a:t>Added 4</a:t>
            </a:r>
            <a:r>
              <a:rPr lang="en-GB" b="1" baseline="30000" dirty="0">
                <a:solidFill>
                  <a:srgbClr val="0070C0"/>
                </a:solidFill>
              </a:rPr>
              <a:t>th</a:t>
            </a:r>
            <a:r>
              <a:rPr lang="en-GB" b="1" dirty="0">
                <a:solidFill>
                  <a:srgbClr val="0070C0"/>
                </a:solidFill>
              </a:rPr>
              <a:t> Nov 2018, Geiker </a:t>
            </a:r>
            <a:r>
              <a:rPr lang="en-GB" b="0" i="1" dirty="0"/>
              <a:t>(Geiker et al. IALCCE 2018)</a:t>
            </a:r>
          </a:p>
          <a:p>
            <a:endParaRPr lang="en-GB" dirty="0"/>
          </a:p>
          <a:p>
            <a:pPr hangingPunct="0"/>
            <a:r>
              <a:rPr lang="en-US" dirty="0"/>
              <a:t>In the near future we see the introduction of novel inspection &amp; assessment strategies and methods, including digital twining of physical infrastructure systems in cyberspace. </a:t>
            </a:r>
          </a:p>
          <a:p>
            <a:pPr hangingPunct="0"/>
            <a:endParaRPr lang="en-US" dirty="0"/>
          </a:p>
          <a:p>
            <a:pPr hangingPunct="0"/>
            <a:r>
              <a:rPr lang="en-US" dirty="0"/>
              <a:t>Looking further forward, we see management undertaken through integrated monitoring and mechanism-based assessment. In the distant future, we see an “autonomous transportation infrastructure”. </a:t>
            </a:r>
          </a:p>
          <a:p>
            <a:pPr hangingPunct="0"/>
            <a:endParaRPr lang="en-US" dirty="0"/>
          </a:p>
          <a:p>
            <a:pPr hangingPunct="0"/>
            <a:r>
              <a:rPr lang="en-US" dirty="0"/>
              <a:t>To support these developments we see the need for </a:t>
            </a:r>
            <a:endParaRPr lang="nb-NO" dirty="0"/>
          </a:p>
          <a:p>
            <a:pPr lvl="0" hangingPunct="0"/>
            <a:r>
              <a:rPr lang="en-US" dirty="0"/>
              <a:t>a framework for integrated IMR,</a:t>
            </a:r>
            <a:endParaRPr lang="nb-NO" dirty="0"/>
          </a:p>
          <a:p>
            <a:pPr marL="171450" lvl="0" indent="-171450" hangingPunct="0">
              <a:buFont typeface="Arial" panose="020B0604020202020204" pitchFamily="34" charset="0"/>
              <a:buChar char="•"/>
            </a:pPr>
            <a:r>
              <a:rPr lang="en-US" dirty="0"/>
              <a:t>improved understanding and models for the deterioration processes,</a:t>
            </a:r>
            <a:endParaRPr lang="nb-NO" dirty="0"/>
          </a:p>
          <a:p>
            <a:pPr marL="171450" lvl="0" indent="-171450" hangingPunct="0">
              <a:buFont typeface="Arial" panose="020B0604020202020204" pitchFamily="34" charset="0"/>
              <a:buChar char="•"/>
            </a:pPr>
            <a:r>
              <a:rPr lang="en-US" dirty="0"/>
              <a:t>improved understanding and models for the structural consequences of deterioration,</a:t>
            </a:r>
            <a:endParaRPr lang="nb-NO" dirty="0"/>
          </a:p>
          <a:p>
            <a:pPr marL="171450" lvl="0" indent="-171450" hangingPunct="0">
              <a:buFont typeface="Arial" panose="020B0604020202020204" pitchFamily="34" charset="0"/>
              <a:buChar char="•"/>
            </a:pPr>
            <a:r>
              <a:rPr lang="en-US" dirty="0"/>
              <a:t>improved methodologies for IMR,</a:t>
            </a:r>
            <a:endParaRPr lang="nb-NO" dirty="0"/>
          </a:p>
          <a:p>
            <a:pPr marL="171450" lvl="0" indent="-171450" hangingPunct="0">
              <a:buFont typeface="Arial" panose="020B0604020202020204" pitchFamily="34" charset="0"/>
              <a:buChar char="•"/>
            </a:pPr>
            <a:r>
              <a:rPr lang="en-US" dirty="0"/>
              <a:t>improved basis for decision making (selecting IMR strategies. </a:t>
            </a:r>
            <a:endParaRPr lang="nb-NO" dirty="0"/>
          </a:p>
          <a:p>
            <a:pPr hangingPunct="0"/>
            <a:endParaRPr lang="en-US" dirty="0"/>
          </a:p>
          <a:p>
            <a:pPr hangingPunct="0"/>
            <a:r>
              <a:rPr lang="en-US" dirty="0"/>
              <a:t>We see a large potential in coupling digital twins, advanced methods for data acquisition (sensors, drones, robots) with machine learning using mechanism-based models, </a:t>
            </a:r>
            <a:r>
              <a:rPr lang="en-US" i="1" dirty="0"/>
              <a:t>e.g.</a:t>
            </a:r>
            <a:r>
              <a:rPr lang="en-US" dirty="0"/>
              <a:t> physics informed neural networks.</a:t>
            </a:r>
            <a:endParaRPr lang="nb-NO" dirty="0"/>
          </a:p>
          <a:p>
            <a:endParaRPr lang="en-GB" dirty="0"/>
          </a:p>
          <a:p>
            <a:endParaRPr lang="en-GB" dirty="0"/>
          </a:p>
        </p:txBody>
      </p:sp>
      <p:sp>
        <p:nvSpPr>
          <p:cNvPr id="4" name="Slide Number Placeholder 3"/>
          <p:cNvSpPr>
            <a:spLocks noGrp="1"/>
          </p:cNvSpPr>
          <p:nvPr>
            <p:ph type="sldNum" sz="quarter" idx="10"/>
          </p:nvPr>
        </p:nvSpPr>
        <p:spPr/>
        <p:txBody>
          <a:bodyPr/>
          <a:lstStyle/>
          <a:p>
            <a:fld id="{16856470-0CCF-4777-B830-59D75435F200}" type="slidenum">
              <a:rPr lang="en-GB" smtClean="0"/>
              <a:t>6</a:t>
            </a:fld>
            <a:endParaRPr lang="en-GB"/>
          </a:p>
        </p:txBody>
      </p:sp>
    </p:spTree>
    <p:extLst>
      <p:ext uri="{BB962C8B-B14F-4D97-AF65-F5344CB8AC3E}">
        <p14:creationId xmlns:p14="http://schemas.microsoft.com/office/powerpoint/2010/main" val="949658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dirty="0"/>
              <a:t>Slide fra Morten Engen </a:t>
            </a:r>
            <a:r>
              <a:rPr lang="en-GB" baseline="0" dirty="0"/>
              <a:t>/ SFI </a:t>
            </a:r>
            <a:r>
              <a:rPr lang="en-GB" baseline="0" dirty="0" err="1"/>
              <a:t>søknadsprosess</a:t>
            </a:r>
            <a:r>
              <a:rPr lang="nb-NO" sz="1200" dirty="0"/>
              <a:t> (endret </a:t>
            </a:r>
            <a:r>
              <a:rPr lang="nb-NO" sz="1200" dirty="0" err="1"/>
              <a:t>titel</a:t>
            </a:r>
            <a:r>
              <a:rPr lang="nb-NO" sz="120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200" dirty="0"/>
              <a:t>(</a:t>
            </a:r>
            <a:r>
              <a:rPr lang="nb-NO" sz="1200" dirty="0" err="1"/>
              <a:t>earlier</a:t>
            </a:r>
            <a:r>
              <a:rPr lang="nb-NO" sz="1200" dirty="0"/>
              <a:t>:</a:t>
            </a:r>
            <a:r>
              <a:rPr lang="nb-NO" sz="1200" baseline="0" dirty="0"/>
              <a:t> </a:t>
            </a:r>
            <a:r>
              <a:rPr lang="nb-NO" sz="1200" dirty="0" err="1"/>
              <a:t>Example</a:t>
            </a:r>
            <a:r>
              <a:rPr lang="nb-NO" sz="1200" dirty="0"/>
              <a:t>: </a:t>
            </a:r>
            <a:r>
              <a:rPr lang="nb-NO" sz="1200" dirty="0" err="1"/>
              <a:t>structural</a:t>
            </a:r>
            <a:r>
              <a:rPr lang="nb-NO" sz="1200" dirty="0"/>
              <a:t> </a:t>
            </a:r>
            <a:r>
              <a:rPr lang="nb-NO" sz="1200" dirty="0" err="1"/>
              <a:t>assessment</a:t>
            </a:r>
            <a:r>
              <a:rPr lang="nb-NO" sz="1200" dirty="0"/>
              <a:t> </a:t>
            </a:r>
            <a:r>
              <a:rPr lang="nb-NO" sz="1200" dirty="0" err="1"/>
              <a:t>of</a:t>
            </a:r>
            <a:r>
              <a:rPr lang="nb-NO" sz="1200" dirty="0"/>
              <a:t> dam </a:t>
            </a:r>
            <a:r>
              <a:rPr lang="nb-NO" dirty="0"/>
              <a:t>Nonlinear </a:t>
            </a:r>
            <a:r>
              <a:rPr lang="nb-NO" dirty="0" err="1"/>
              <a:t>finite</a:t>
            </a:r>
            <a:r>
              <a:rPr lang="nb-NO" dirty="0"/>
              <a:t> element </a:t>
            </a:r>
            <a:r>
              <a:rPr lang="nb-NO" dirty="0" err="1"/>
              <a:t>modeling</a:t>
            </a:r>
            <a:r>
              <a:rPr lang="nb-NO"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b="1" dirty="0">
                <a:solidFill>
                  <a:srgbClr val="0070C0"/>
                </a:solidFill>
              </a:rPr>
              <a:t>Added </a:t>
            </a:r>
            <a:r>
              <a:rPr lang="nb-NO" b="1" dirty="0" err="1">
                <a:solidFill>
                  <a:srgbClr val="0070C0"/>
                </a:solidFill>
              </a:rPr>
              <a:t>text</a:t>
            </a:r>
            <a:r>
              <a:rPr lang="nb-NO" b="1" dirty="0">
                <a:solidFill>
                  <a:srgbClr val="0070C0"/>
                </a:solidFill>
              </a:rPr>
              <a:t> 4th Nov,</a:t>
            </a:r>
            <a:r>
              <a:rPr lang="nb-NO" b="1" baseline="0" dirty="0">
                <a:solidFill>
                  <a:srgbClr val="0070C0"/>
                </a:solidFill>
              </a:rPr>
              <a:t> </a:t>
            </a:r>
            <a:r>
              <a:rPr lang="nb-NO" b="1" dirty="0">
                <a:solidFill>
                  <a:srgbClr val="0070C0"/>
                </a:solidFill>
              </a:rPr>
              <a:t>Geiker </a:t>
            </a:r>
            <a:r>
              <a:rPr lang="nb-NO" b="0" i="1" dirty="0">
                <a:solidFill>
                  <a:srgbClr val="0070C0"/>
                </a:solidFill>
              </a:rPr>
              <a:t>(</a:t>
            </a:r>
            <a:r>
              <a:rPr lang="nb-NO" b="0" i="1" dirty="0" err="1">
                <a:solidFill>
                  <a:srgbClr val="0070C0"/>
                </a:solidFill>
              </a:rPr>
              <a:t>text</a:t>
            </a:r>
            <a:r>
              <a:rPr lang="nb-NO" b="0" i="1" dirty="0">
                <a:solidFill>
                  <a:srgbClr val="0070C0"/>
                </a:solidFill>
              </a:rPr>
              <a:t> </a:t>
            </a:r>
            <a:r>
              <a:rPr lang="nb-NO" b="0" i="1" dirty="0" err="1">
                <a:solidFill>
                  <a:srgbClr val="0070C0"/>
                </a:solidFill>
              </a:rPr>
              <a:t>could</a:t>
            </a:r>
            <a:r>
              <a:rPr lang="nb-NO" b="0" i="1" dirty="0">
                <a:solidFill>
                  <a:srgbClr val="0070C0"/>
                </a:solidFill>
              </a:rPr>
              <a:t> </a:t>
            </a:r>
            <a:r>
              <a:rPr lang="nb-NO" b="0" i="1" dirty="0" err="1">
                <a:solidFill>
                  <a:srgbClr val="0070C0"/>
                </a:solidFill>
              </a:rPr>
              <a:t>partly</a:t>
            </a:r>
            <a:r>
              <a:rPr lang="nb-NO" b="0" i="1" dirty="0">
                <a:solidFill>
                  <a:srgbClr val="0070C0"/>
                </a:solidFill>
              </a:rPr>
              <a:t> </a:t>
            </a:r>
            <a:r>
              <a:rPr lang="nb-NO" b="0" i="1" dirty="0" err="1">
                <a:solidFill>
                  <a:srgbClr val="0070C0"/>
                </a:solidFill>
              </a:rPr>
              <a:t>also</a:t>
            </a:r>
            <a:r>
              <a:rPr lang="nb-NO" b="0" i="1" dirty="0">
                <a:solidFill>
                  <a:srgbClr val="0070C0"/>
                </a:solidFill>
              </a:rPr>
              <a:t> be used for slide 9)</a:t>
            </a:r>
          </a:p>
          <a:p>
            <a:pPr marL="0" marR="0" lvl="0" indent="0" algn="l" defTabSz="914400" rtl="0" eaLnBrk="1" fontAlgn="auto" latinLnBrk="0" hangingPunct="1">
              <a:lnSpc>
                <a:spcPct val="100000"/>
              </a:lnSpc>
              <a:spcBef>
                <a:spcPts val="0"/>
              </a:spcBef>
              <a:spcAft>
                <a:spcPts val="0"/>
              </a:spcAft>
              <a:buClrTx/>
              <a:buSzTx/>
              <a:buFontTx/>
              <a:buNone/>
              <a:tabLst/>
              <a:defRPr/>
            </a:pPr>
            <a:r>
              <a:rPr lang="nb-NO" b="0" i="1" dirty="0">
                <a:solidFill>
                  <a:srgbClr val="0070C0"/>
                </a:solidFill>
              </a:rPr>
              <a:t>(</a:t>
            </a:r>
            <a:r>
              <a:rPr lang="nb-NO" b="0" i="1" dirty="0" err="1">
                <a:solidFill>
                  <a:srgbClr val="0070C0"/>
                </a:solidFill>
              </a:rPr>
              <a:t>text</a:t>
            </a:r>
            <a:r>
              <a:rPr lang="nb-NO" b="0" i="1" dirty="0">
                <a:solidFill>
                  <a:srgbClr val="0070C0"/>
                </a:solidFill>
              </a:rPr>
              <a:t> </a:t>
            </a:r>
            <a:r>
              <a:rPr lang="nb-NO" b="0" i="1" dirty="0" err="1">
                <a:solidFill>
                  <a:srgbClr val="0070C0"/>
                </a:solidFill>
              </a:rPr>
              <a:t>partly</a:t>
            </a:r>
            <a:r>
              <a:rPr lang="nb-NO" b="0" i="1" baseline="0" dirty="0">
                <a:solidFill>
                  <a:srgbClr val="0070C0"/>
                </a:solidFill>
              </a:rPr>
              <a:t> from SFI </a:t>
            </a:r>
            <a:r>
              <a:rPr lang="nb-NO" b="0" i="1" baseline="0" dirty="0" err="1">
                <a:solidFill>
                  <a:srgbClr val="0070C0"/>
                </a:solidFill>
              </a:rPr>
              <a:t>application</a:t>
            </a:r>
            <a:r>
              <a:rPr lang="nb-NO" b="0" i="1" baseline="0" dirty="0">
                <a:solidFill>
                  <a:srgbClr val="0070C0"/>
                </a:solidFill>
              </a:rPr>
              <a:t> notes, </a:t>
            </a:r>
            <a:r>
              <a:rPr lang="nb-NO" b="0" i="1" baseline="0" dirty="0" err="1">
                <a:solidFill>
                  <a:srgbClr val="0070C0"/>
                </a:solidFill>
              </a:rPr>
              <a:t>partly</a:t>
            </a:r>
            <a:r>
              <a:rPr lang="nb-NO" b="0" i="1" baseline="0" dirty="0">
                <a:solidFill>
                  <a:srgbClr val="0070C0"/>
                </a:solidFill>
              </a:rPr>
              <a:t> </a:t>
            </a:r>
            <a:r>
              <a:rPr lang="nb-NO" b="0" i="1" baseline="0" dirty="0" err="1">
                <a:solidFill>
                  <a:srgbClr val="0070C0"/>
                </a:solidFill>
              </a:rPr>
              <a:t>based</a:t>
            </a:r>
            <a:r>
              <a:rPr lang="nb-NO" b="0" i="1" baseline="0" dirty="0">
                <a:solidFill>
                  <a:srgbClr val="0070C0"/>
                </a:solidFill>
              </a:rPr>
              <a:t> </a:t>
            </a:r>
            <a:r>
              <a:rPr lang="nb-NO" b="0" i="1" baseline="0" dirty="0" err="1">
                <a:solidFill>
                  <a:srgbClr val="0070C0"/>
                </a:solidFill>
              </a:rPr>
              <a:t>on</a:t>
            </a:r>
            <a:r>
              <a:rPr lang="nb-NO" b="0" i="1" baseline="0" dirty="0">
                <a:solidFill>
                  <a:srgbClr val="0070C0"/>
                </a:solidFill>
              </a:rPr>
              <a:t> </a:t>
            </a:r>
            <a:r>
              <a:rPr lang="en-GB" b="0" i="1" dirty="0"/>
              <a:t>(Geiker et al. IALCCE 2018)</a:t>
            </a:r>
            <a:r>
              <a:rPr lang="nb-NO" b="0" i="1" dirty="0">
                <a:solidFill>
                  <a:srgbClr val="0070C0"/>
                </a:solidFill>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b-NO" dirty="0"/>
          </a:p>
          <a:p>
            <a:r>
              <a:rPr lang="en-US" sz="1200" b="1" dirty="0"/>
              <a:t>Environmental and economic demands </a:t>
            </a:r>
            <a:r>
              <a:rPr lang="en-US" sz="1200" dirty="0"/>
              <a:t>stresses the need for </a:t>
            </a:r>
            <a:r>
              <a:rPr lang="en-US" sz="1200" b="1" dirty="0"/>
              <a:t>innovation in materials, design and processes </a:t>
            </a:r>
            <a:r>
              <a:rPr lang="en-US" sz="1200" dirty="0"/>
              <a:t>used for establishing and maintaining a sustainable transportation infrastructure.</a:t>
            </a:r>
            <a:r>
              <a:rPr lang="en-US" sz="1200" baseline="0" dirty="0"/>
              <a:t> </a:t>
            </a:r>
          </a:p>
          <a:p>
            <a:endParaRPr lang="en-US" sz="1200" baseline="0" dirty="0"/>
          </a:p>
          <a:p>
            <a:r>
              <a:rPr lang="en-US" sz="1200" baseline="0" dirty="0"/>
              <a:t>We </a:t>
            </a:r>
            <a:r>
              <a:rPr lang="en-US" sz="1200" dirty="0"/>
              <a:t>want to </a:t>
            </a: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Promote safe reuse and continuous use of our aging infrastructure</a:t>
            </a:r>
            <a:r>
              <a:rPr lang="en-US" sz="1200" b="0" kern="1200" dirty="0">
                <a:solidFill>
                  <a:schemeClr val="tx1"/>
                </a:solidFill>
                <a:effectLst/>
                <a:latin typeface="+mn-lt"/>
                <a:ea typeface="+mn-ea"/>
                <a:cs typeface="+mn-cs"/>
              </a:rPr>
              <a:t>,</a:t>
            </a:r>
            <a:r>
              <a:rPr lang="en-US" sz="1200" b="0" kern="1200" baseline="0" dirty="0">
                <a:solidFill>
                  <a:schemeClr val="tx1"/>
                </a:solidFill>
                <a:effectLst/>
                <a:latin typeface="+mn-lt"/>
                <a:ea typeface="+mn-ea"/>
                <a:cs typeface="+mn-cs"/>
              </a:rPr>
              <a:t> and</a:t>
            </a:r>
            <a:endParaRPr lang="en-US" sz="1200" b="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b="1" kern="1200" dirty="0">
                <a:solidFill>
                  <a:schemeClr val="tx1"/>
                </a:solidFill>
                <a:effectLst/>
                <a:latin typeface="+mn-lt"/>
                <a:ea typeface="+mn-ea"/>
                <a:cs typeface="+mn-cs"/>
              </a:rPr>
              <a:t>optimized operation and maintenance of coming structures</a:t>
            </a:r>
            <a:endParaRPr lang="nb-NO" dirty="0"/>
          </a:p>
          <a:p>
            <a:endParaRPr lang="en-US" sz="1200" dirty="0"/>
          </a:p>
          <a:p>
            <a:r>
              <a:rPr lang="en-US" sz="1200" dirty="0"/>
              <a:t>To support this we need </a:t>
            </a:r>
          </a:p>
          <a:p>
            <a:endParaRPr lang="en-US" sz="1200" dirty="0"/>
          </a:p>
          <a:p>
            <a:r>
              <a:rPr lang="en-US" sz="1200" b="1" dirty="0"/>
              <a:t>a)</a:t>
            </a:r>
            <a:r>
              <a:rPr lang="en-US" sz="1200" b="1" baseline="0" dirty="0"/>
              <a:t> </a:t>
            </a:r>
            <a:r>
              <a:rPr lang="en-US" sz="1200" b="1" dirty="0"/>
              <a:t>Digital frameworks for parametric and computational design</a:t>
            </a:r>
          </a:p>
          <a:p>
            <a:r>
              <a:rPr lang="en-US" sz="1200" b="1" kern="1200" dirty="0">
                <a:solidFill>
                  <a:schemeClr val="tx1"/>
                </a:solidFill>
                <a:effectLst/>
                <a:latin typeface="+mn-lt"/>
                <a:ea typeface="+mn-ea"/>
                <a:cs typeface="+mn-cs"/>
              </a:rPr>
              <a:t> </a:t>
            </a:r>
            <a:endParaRPr lang="nb-NO"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 Improved – and validated - calculation models and input data </a:t>
            </a:r>
            <a:r>
              <a:rPr lang="en-US" sz="1200" kern="1200" dirty="0">
                <a:solidFill>
                  <a:schemeClr val="tx1"/>
                </a:solidFill>
                <a:effectLst/>
                <a:latin typeface="+mn-lt"/>
                <a:ea typeface="+mn-ea"/>
                <a:cs typeface="+mn-cs"/>
              </a:rPr>
              <a:t>to obtain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optimized</a:t>
            </a:r>
            <a:r>
              <a:rPr lang="en-US" sz="1200" kern="1200" baseline="0" dirty="0">
                <a:solidFill>
                  <a:schemeClr val="tx1"/>
                </a:solidFill>
                <a:effectLst/>
                <a:latin typeface="+mn-lt"/>
                <a:ea typeface="+mn-ea"/>
                <a:cs typeface="+mn-cs"/>
              </a:rPr>
              <a:t> operation and maintenance</a:t>
            </a:r>
            <a:endParaRPr lang="nb-NO"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more accurate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estimated reliability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less conservative assessment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avoid costly unnecessary demolishing and strengthening</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Sustainable design and maintenance of reinforced concrete structures requires </a:t>
            </a:r>
            <a:r>
              <a:rPr lang="en-US" sz="1200" b="1" dirty="0"/>
              <a:t>both engineering and sustainability limit states </a:t>
            </a:r>
            <a:r>
              <a:rPr lang="en-US" sz="1200" dirty="0"/>
              <a:t>be considered. </a:t>
            </a:r>
            <a:endParaRPr lang="en-GB" sz="1200" dirty="0"/>
          </a:p>
          <a:p>
            <a:endParaRPr lang="en-GB" dirty="0"/>
          </a:p>
        </p:txBody>
      </p:sp>
      <p:sp>
        <p:nvSpPr>
          <p:cNvPr id="4" name="Slide Number Placeholder 3"/>
          <p:cNvSpPr>
            <a:spLocks noGrp="1"/>
          </p:cNvSpPr>
          <p:nvPr>
            <p:ph type="sldNum" sz="quarter" idx="10"/>
          </p:nvPr>
        </p:nvSpPr>
        <p:spPr/>
        <p:txBody>
          <a:bodyPr/>
          <a:lstStyle/>
          <a:p>
            <a:fld id="{16856470-0CCF-4777-B830-59D75435F200}" type="slidenum">
              <a:rPr lang="en-GB" smtClean="0"/>
              <a:t>7</a:t>
            </a:fld>
            <a:endParaRPr lang="en-GB"/>
          </a:p>
        </p:txBody>
      </p:sp>
    </p:spTree>
    <p:extLst>
      <p:ext uri="{BB962C8B-B14F-4D97-AF65-F5344CB8AC3E}">
        <p14:creationId xmlns:p14="http://schemas.microsoft.com/office/powerpoint/2010/main" val="1007703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Slide </a:t>
            </a:r>
            <a:r>
              <a:rPr lang="en-US" sz="1200" kern="1200" dirty="0" err="1">
                <a:solidFill>
                  <a:schemeClr val="tx1"/>
                </a:solidFill>
                <a:effectLst/>
                <a:latin typeface="+mn-lt"/>
                <a:ea typeface="+mn-ea"/>
                <a:cs typeface="+mn-cs"/>
              </a:rPr>
              <a:t>fra</a:t>
            </a:r>
            <a:r>
              <a:rPr lang="en-US" sz="1200" kern="1200" dirty="0">
                <a:solidFill>
                  <a:schemeClr val="tx1"/>
                </a:solidFill>
                <a:effectLst/>
                <a:latin typeface="+mn-lt"/>
                <a:ea typeface="+mn-ea"/>
                <a:cs typeface="+mn-cs"/>
              </a:rPr>
              <a:t> Anders Rønnquist (</a:t>
            </a:r>
            <a:r>
              <a:rPr lang="en-US" sz="1200" kern="1200" dirty="0" err="1">
                <a:solidFill>
                  <a:schemeClr val="tx1"/>
                </a:solidFill>
                <a:effectLst/>
                <a:latin typeface="+mn-lt"/>
                <a:ea typeface="+mn-ea"/>
                <a:cs typeface="+mn-cs"/>
              </a:rPr>
              <a:t>mindre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endringer</a:t>
            </a:r>
            <a:r>
              <a:rPr lang="en-US" sz="1200"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a:p>
            <a:r>
              <a:rPr lang="en-US" sz="1200" b="1" kern="1200" dirty="0" err="1">
                <a:solidFill>
                  <a:schemeClr val="tx1"/>
                </a:solidFill>
                <a:effectLst/>
                <a:latin typeface="+mn-lt"/>
                <a:ea typeface="+mn-ea"/>
                <a:cs typeface="+mn-cs"/>
              </a:rPr>
              <a:t>Supplerende</a:t>
            </a:r>
            <a:r>
              <a:rPr lang="en-US" sz="1200" b="1" kern="1200" baseline="0" dirty="0">
                <a:solidFill>
                  <a:schemeClr val="tx1"/>
                </a:solidFill>
                <a:effectLst/>
                <a:latin typeface="+mn-lt"/>
                <a:ea typeface="+mn-ea"/>
                <a:cs typeface="+mn-cs"/>
              </a:rPr>
              <a:t> info </a:t>
            </a:r>
            <a:r>
              <a:rPr lang="en-US" sz="1200" b="1" kern="1200" baseline="0" dirty="0" err="1">
                <a:solidFill>
                  <a:schemeClr val="tx1"/>
                </a:solidFill>
                <a:effectLst/>
                <a:latin typeface="+mn-lt"/>
                <a:ea typeface="+mn-ea"/>
                <a:cs typeface="+mn-cs"/>
              </a:rPr>
              <a:t>f</a:t>
            </a:r>
            <a:r>
              <a:rPr lang="en-US" sz="1200" b="1" kern="1200" dirty="0" err="1">
                <a:solidFill>
                  <a:schemeClr val="tx1"/>
                </a:solidFill>
                <a:effectLst/>
                <a:latin typeface="+mn-lt"/>
                <a:ea typeface="+mn-ea"/>
                <a:cs typeface="+mn-cs"/>
              </a:rPr>
              <a:t>ra</a:t>
            </a:r>
            <a:r>
              <a:rPr lang="en-US" sz="1200" b="1" kern="1200" dirty="0">
                <a:solidFill>
                  <a:schemeClr val="tx1"/>
                </a:solidFill>
                <a:effectLst/>
                <a:latin typeface="+mn-lt"/>
                <a:ea typeface="+mn-ea"/>
                <a:cs typeface="+mn-cs"/>
              </a:rPr>
              <a:t> Ole Øiseth </a:t>
            </a:r>
            <a:r>
              <a:rPr lang="en-US" sz="1200" b="1" kern="1200" dirty="0" err="1">
                <a:solidFill>
                  <a:schemeClr val="tx1"/>
                </a:solidFill>
                <a:effectLst/>
                <a:latin typeface="+mn-lt"/>
                <a:ea typeface="+mn-ea"/>
                <a:cs typeface="+mn-cs"/>
              </a:rPr>
              <a:t>til</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Kalle</a:t>
            </a:r>
            <a:r>
              <a:rPr lang="en-US" sz="1200" b="1" kern="1200" dirty="0">
                <a:solidFill>
                  <a:schemeClr val="tx1"/>
                </a:solidFill>
                <a:effectLst/>
                <a:latin typeface="+mn-lt"/>
                <a:ea typeface="+mn-ea"/>
                <a:cs typeface="+mn-cs"/>
              </a:rPr>
              <a:t>:  </a:t>
            </a:r>
            <a:endParaRPr lang="nb-NO" sz="1200" b="1" kern="1200" dirty="0">
              <a:solidFill>
                <a:schemeClr val="tx1"/>
              </a:solidFill>
              <a:effectLst/>
              <a:latin typeface="+mn-lt"/>
              <a:ea typeface="+mn-ea"/>
              <a:cs typeface="+mn-cs"/>
            </a:endParaRPr>
          </a:p>
          <a:p>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Denne artikkelen oppsummerer litt hvorfor en skal instrumentere bruer: </a:t>
            </a:r>
            <a:r>
              <a:rPr lang="nb-NO" sz="1200" u="sng" kern="1200" dirty="0">
                <a:solidFill>
                  <a:schemeClr val="tx1"/>
                </a:solidFill>
                <a:effectLst/>
                <a:latin typeface="+mn-lt"/>
                <a:ea typeface="+mn-ea"/>
                <a:cs typeface="+mn-cs"/>
                <a:hlinkClick r:id="rId3"/>
              </a:rPr>
              <a:t>http://www.samfunnsutvikling.com/infrastruktur/leter-etter-nye-inspeksjonsmetoder</a:t>
            </a:r>
            <a:endParaRPr lang="nb-NO" sz="1200" kern="1200" dirty="0">
              <a:solidFill>
                <a:schemeClr val="tx1"/>
              </a:solidFill>
              <a:effectLst/>
              <a:latin typeface="+mn-lt"/>
              <a:ea typeface="+mn-ea"/>
              <a:cs typeface="+mn-cs"/>
            </a:endParaRPr>
          </a:p>
          <a:p>
            <a:r>
              <a:rPr lang="nb-NO" sz="1200" kern="1200" dirty="0">
                <a:solidFill>
                  <a:schemeClr val="tx1"/>
                </a:solidFill>
                <a:effectLst/>
                <a:latin typeface="+mn-lt"/>
                <a:ea typeface="+mn-ea"/>
                <a:cs typeface="+mn-cs"/>
              </a:rPr>
              <a:t> </a:t>
            </a:r>
          </a:p>
          <a:p>
            <a:r>
              <a:rPr lang="nb-NO" sz="1200" kern="1200" dirty="0">
                <a:solidFill>
                  <a:schemeClr val="tx1"/>
                </a:solidFill>
                <a:effectLst/>
                <a:latin typeface="+mn-lt"/>
                <a:ea typeface="+mn-ea"/>
                <a:cs typeface="+mn-cs"/>
              </a:rPr>
              <a:t>Noen stikkord:</a:t>
            </a:r>
          </a:p>
          <a:p>
            <a:r>
              <a:rPr lang="nb-NO" sz="1200" kern="1200" dirty="0">
                <a:solidFill>
                  <a:schemeClr val="tx1"/>
                </a:solidFill>
                <a:effectLst/>
                <a:latin typeface="+mn-lt"/>
                <a:ea typeface="+mn-ea"/>
                <a:cs typeface="+mn-cs"/>
              </a:rPr>
              <a:t>Det er en fordel å vite hvordan brua er etter den er bygget. Oppdaterte elementmodeller. Kvantifisering av egenskaper knyttet til stivhet, demping, frekvenser. Lettere å identifisere skade senere.</a:t>
            </a:r>
          </a:p>
          <a:p>
            <a:r>
              <a:rPr lang="nb-NO" sz="1200" kern="1200" dirty="0">
                <a:solidFill>
                  <a:schemeClr val="tx1"/>
                </a:solidFill>
                <a:effectLst/>
                <a:latin typeface="+mn-lt"/>
                <a:ea typeface="+mn-ea"/>
                <a:cs typeface="+mn-cs"/>
              </a:rPr>
              <a:t>Hvordan kan en benytte instrumentering til å evaluere tilstand og restlevetid? Skal en måle i korte perioder samtidig med inspeksjon eller skal en måle kontinuerlig.</a:t>
            </a:r>
          </a:p>
          <a:p>
            <a:r>
              <a:rPr lang="nb-NO" sz="1200" kern="1200" dirty="0">
                <a:solidFill>
                  <a:schemeClr val="tx1"/>
                </a:solidFill>
                <a:effectLst/>
                <a:latin typeface="+mn-lt"/>
                <a:ea typeface="+mn-ea"/>
                <a:cs typeface="+mn-cs"/>
              </a:rPr>
              <a:t>Bruk av kunstig intelligens for å velge ut dataseries som må evalueres nærmere. Det blir fort mye data.</a:t>
            </a:r>
          </a:p>
          <a:p>
            <a:r>
              <a:rPr lang="nb-NO" sz="1200" kern="1200" dirty="0">
                <a:solidFill>
                  <a:schemeClr val="tx1"/>
                </a:solidFill>
                <a:effectLst/>
                <a:latin typeface="+mn-lt"/>
                <a:ea typeface="+mn-ea"/>
                <a:cs typeface="+mn-cs"/>
              </a:rPr>
              <a:t>Ny sensorteknologi. Nye typer sensorer, mer robust instrumentering, billige sensorer.</a:t>
            </a:r>
          </a:p>
          <a:p>
            <a:r>
              <a:rPr lang="nb-NO" sz="1200" kern="1200" dirty="0">
                <a:solidFill>
                  <a:schemeClr val="tx1"/>
                </a:solidFill>
                <a:effectLst/>
                <a:latin typeface="+mn-lt"/>
                <a:ea typeface="+mn-ea"/>
                <a:cs typeface="+mn-cs"/>
              </a:rPr>
              <a:t>Hovedutfordringen i dag er at en typisk har mye problemer med instrumenteringen, noe som gjør at vinninga går opp i spinninga. Vi må utvikle nye robuste systemer sammen med folk fra elektro.</a:t>
            </a:r>
          </a:p>
          <a:p>
            <a:r>
              <a:rPr lang="nb-NO" sz="1200" kern="1200" dirty="0">
                <a:solidFill>
                  <a:schemeClr val="tx1"/>
                </a:solidFill>
                <a:effectLst/>
                <a:latin typeface="+mn-lt"/>
                <a:ea typeface="+mn-ea"/>
                <a:cs typeface="+mn-cs"/>
              </a:rPr>
              <a:t>Vi har erfaring med å utvikle og bygge sensorsystemer, men det hadde sikkert vært fint å få med noen fra elektro eller reguleringsteknikk.</a:t>
            </a:r>
          </a:p>
        </p:txBody>
      </p:sp>
      <p:sp>
        <p:nvSpPr>
          <p:cNvPr id="4" name="Slide Number Placeholder 3"/>
          <p:cNvSpPr>
            <a:spLocks noGrp="1"/>
          </p:cNvSpPr>
          <p:nvPr>
            <p:ph type="sldNum" sz="quarter" idx="10"/>
          </p:nvPr>
        </p:nvSpPr>
        <p:spPr/>
        <p:txBody>
          <a:bodyPr/>
          <a:lstStyle/>
          <a:p>
            <a:fld id="{16856470-0CCF-4777-B830-59D75435F200}" type="slidenum">
              <a:rPr lang="en-GB" smtClean="0"/>
              <a:t>8</a:t>
            </a:fld>
            <a:endParaRPr lang="en-GB"/>
          </a:p>
        </p:txBody>
      </p:sp>
    </p:spTree>
    <p:extLst>
      <p:ext uri="{BB962C8B-B14F-4D97-AF65-F5344CB8AC3E}">
        <p14:creationId xmlns:p14="http://schemas.microsoft.com/office/powerpoint/2010/main" val="23987762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Slide </a:t>
            </a:r>
            <a:r>
              <a:rPr lang="en-GB" dirty="0" err="1"/>
              <a:t>fra</a:t>
            </a:r>
            <a:r>
              <a:rPr lang="en-GB" dirty="0"/>
              <a:t> Terje</a:t>
            </a:r>
            <a:r>
              <a:rPr lang="en-GB" baseline="0" dirty="0"/>
              <a:t> Kanstad / SFI </a:t>
            </a:r>
            <a:r>
              <a:rPr lang="en-GB" baseline="0" dirty="0" err="1"/>
              <a:t>søknadsprosess</a:t>
            </a:r>
            <a:r>
              <a:rPr lang="en-GB" baseline="0" dirty="0"/>
              <a:t> (</a:t>
            </a:r>
            <a:r>
              <a:rPr lang="en-GB" baseline="0" dirty="0" err="1"/>
              <a:t>mindre</a:t>
            </a:r>
            <a:r>
              <a:rPr lang="en-GB" baseline="0" dirty="0"/>
              <a:t> </a:t>
            </a:r>
            <a:r>
              <a:rPr lang="en-GB" baseline="0" dirty="0" err="1"/>
              <a:t>endringer</a:t>
            </a:r>
            <a:r>
              <a:rPr lang="en-GB"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Demonstrator </a:t>
            </a:r>
            <a:r>
              <a:rPr lang="en-GB" dirty="0" err="1"/>
              <a:t>identifisert</a:t>
            </a:r>
            <a:r>
              <a:rPr lang="en-GB" dirty="0"/>
              <a:t> </a:t>
            </a:r>
            <a:r>
              <a:rPr lang="en-GB" dirty="0" err="1"/>
              <a:t>som</a:t>
            </a:r>
            <a:r>
              <a:rPr lang="en-GB" baseline="0" dirty="0"/>
              <a:t> </a:t>
            </a:r>
            <a:r>
              <a:rPr lang="en-GB" baseline="0" dirty="0" err="1"/>
              <a:t>potensjel</a:t>
            </a:r>
            <a:r>
              <a:rPr lang="en-GB" baseline="0" dirty="0"/>
              <a:t> </a:t>
            </a:r>
            <a:r>
              <a:rPr lang="en-GB" baseline="0" dirty="0" err="1"/>
              <a:t>prosjekt</a:t>
            </a:r>
            <a:r>
              <a:rPr lang="en-GB" baseline="0" dirty="0"/>
              <a:t> </a:t>
            </a:r>
            <a:r>
              <a:rPr lang="en-GB" baseline="0" dirty="0" err="1"/>
              <a:t>i</a:t>
            </a:r>
            <a:r>
              <a:rPr lang="en-GB" baseline="0" dirty="0"/>
              <a:t> SFI </a:t>
            </a:r>
            <a:r>
              <a:rPr lang="en-GB" baseline="0" dirty="0" err="1"/>
              <a:t>søknad</a:t>
            </a:r>
            <a:endParaRPr lang="en-GB" dirty="0"/>
          </a:p>
          <a:p>
            <a:endParaRPr lang="en-GB" dirty="0"/>
          </a:p>
          <a:p>
            <a:r>
              <a:rPr lang="en-GB" dirty="0"/>
              <a:t>IMR:</a:t>
            </a:r>
            <a:r>
              <a:rPr lang="en-GB" baseline="0" dirty="0"/>
              <a:t> Inspection maintenance and repair</a:t>
            </a:r>
          </a:p>
          <a:p>
            <a:endParaRPr lang="en-GB" baseline="0" dirty="0"/>
          </a:p>
          <a:p>
            <a:pPr marL="0" indent="0">
              <a:buNone/>
            </a:pPr>
            <a:r>
              <a:rPr lang="en-GB" sz="1200" b="0" dirty="0"/>
              <a:t>Objectives of potential demonstrator/potential</a:t>
            </a:r>
            <a:r>
              <a:rPr lang="en-GB" sz="1200" b="0" baseline="0" dirty="0"/>
              <a:t> project</a:t>
            </a:r>
            <a:endParaRPr lang="en-GB" sz="1200" b="0" dirty="0"/>
          </a:p>
          <a:p>
            <a:pPr marL="342900" indent="-342900">
              <a:buFont typeface="+mj-lt"/>
              <a:buAutoNum type="arabicPeriod"/>
            </a:pPr>
            <a:r>
              <a:rPr lang="en-GB" sz="1200" dirty="0"/>
              <a:t>Application of framework</a:t>
            </a:r>
          </a:p>
          <a:p>
            <a:pPr marL="342900" indent="-342900">
              <a:buFont typeface="+mj-lt"/>
              <a:buAutoNum type="arabicPeriod"/>
            </a:pPr>
            <a:r>
              <a:rPr lang="en-GB" sz="1200" dirty="0"/>
              <a:t>Field data </a:t>
            </a:r>
          </a:p>
          <a:p>
            <a:pPr marL="342900" indent="-342900">
              <a:buFont typeface="+mj-lt"/>
              <a:buAutoNum type="arabicPeriod"/>
            </a:pPr>
            <a:r>
              <a:rPr lang="en-GB" sz="1200" dirty="0"/>
              <a:t>Structural assessment</a:t>
            </a:r>
          </a:p>
          <a:p>
            <a:pPr marL="342900" indent="-342900">
              <a:buFont typeface="+mj-lt"/>
              <a:buAutoNum type="arabicPeriod"/>
            </a:pPr>
            <a:r>
              <a:rPr lang="en-GB" sz="1200" dirty="0"/>
              <a:t>Potential development of methodologies.</a:t>
            </a:r>
          </a:p>
          <a:p>
            <a:pPr marL="342900" indent="-342900">
              <a:buFont typeface="+mj-lt"/>
              <a:buAutoNum type="arabicPeriod"/>
            </a:pPr>
            <a:r>
              <a:rPr lang="en-GB" sz="1200" dirty="0"/>
              <a:t>Discussion of strategies</a:t>
            </a:r>
          </a:p>
          <a:p>
            <a:endParaRPr lang="en-GB" sz="1200" dirty="0"/>
          </a:p>
          <a:p>
            <a:endParaRPr lang="en-GB"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b="1" dirty="0">
                <a:solidFill>
                  <a:srgbClr val="0070C0"/>
                </a:solidFill>
              </a:rPr>
              <a:t>Added </a:t>
            </a:r>
            <a:r>
              <a:rPr lang="nb-NO" b="1" dirty="0" err="1">
                <a:solidFill>
                  <a:srgbClr val="0070C0"/>
                </a:solidFill>
              </a:rPr>
              <a:t>text</a:t>
            </a:r>
            <a:r>
              <a:rPr lang="nb-NO" b="1" dirty="0">
                <a:solidFill>
                  <a:srgbClr val="0070C0"/>
                </a:solidFill>
              </a:rPr>
              <a:t> 4th Nov,</a:t>
            </a:r>
            <a:r>
              <a:rPr lang="nb-NO" b="1" baseline="0" dirty="0">
                <a:solidFill>
                  <a:srgbClr val="0070C0"/>
                </a:solidFill>
              </a:rPr>
              <a:t> </a:t>
            </a:r>
            <a:r>
              <a:rPr lang="nb-NO" b="1" dirty="0">
                <a:solidFill>
                  <a:srgbClr val="0070C0"/>
                </a:solidFill>
              </a:rPr>
              <a:t>Geiker </a:t>
            </a:r>
            <a:r>
              <a:rPr lang="en-GB" b="1" dirty="0"/>
              <a:t>(Geiker et al. IALCCE 2018)</a:t>
            </a:r>
            <a:r>
              <a:rPr lang="nb-NO" b="0" i="1" dirty="0">
                <a:solidFill>
                  <a:srgbClr val="0070C0"/>
                </a:solidFill>
              </a:rPr>
              <a:t> (</a:t>
            </a:r>
            <a:r>
              <a:rPr lang="nb-NO" b="0" i="1" dirty="0" err="1">
                <a:solidFill>
                  <a:srgbClr val="0070C0"/>
                </a:solidFill>
              </a:rPr>
              <a:t>see</a:t>
            </a:r>
            <a:r>
              <a:rPr lang="nb-NO" b="0" i="1" dirty="0">
                <a:solidFill>
                  <a:srgbClr val="0070C0"/>
                </a:solidFill>
              </a:rPr>
              <a:t> </a:t>
            </a:r>
            <a:r>
              <a:rPr lang="nb-NO" b="0" i="1" dirty="0" err="1">
                <a:solidFill>
                  <a:srgbClr val="0070C0"/>
                </a:solidFill>
              </a:rPr>
              <a:t>also</a:t>
            </a:r>
            <a:r>
              <a:rPr lang="nb-NO" b="0" i="1" dirty="0">
                <a:solidFill>
                  <a:srgbClr val="0070C0"/>
                </a:solidFill>
              </a:rPr>
              <a:t> </a:t>
            </a:r>
            <a:r>
              <a:rPr lang="nb-NO" b="0" i="1" dirty="0" err="1">
                <a:solidFill>
                  <a:srgbClr val="0070C0"/>
                </a:solidFill>
              </a:rPr>
              <a:t>text</a:t>
            </a:r>
            <a:r>
              <a:rPr lang="nb-NO" b="0" i="1" dirty="0">
                <a:solidFill>
                  <a:srgbClr val="0070C0"/>
                </a:solidFill>
              </a:rPr>
              <a:t> to slide 7) </a:t>
            </a:r>
            <a:endParaRPr lang="en-GB" b="1" dirty="0"/>
          </a:p>
          <a:p>
            <a:endParaRPr lang="nb-NO" b="0" i="1" dirty="0">
              <a:solidFill>
                <a:srgbClr val="0070C0"/>
              </a:solidFill>
            </a:endParaRPr>
          </a:p>
          <a:p>
            <a:r>
              <a:rPr lang="en-US" sz="1200" dirty="0"/>
              <a:t>Our transportation </a:t>
            </a:r>
            <a:r>
              <a:rPr lang="en-US" sz="1200" dirty="0" err="1"/>
              <a:t>intrastructure</a:t>
            </a:r>
            <a:r>
              <a:rPr lang="en-US" sz="1200" dirty="0"/>
              <a:t> </a:t>
            </a:r>
            <a:r>
              <a:rPr lang="en-US" dirty="0"/>
              <a:t>(see numbers in added last slide)</a:t>
            </a:r>
          </a:p>
          <a:p>
            <a:pPr marL="171450" indent="-171450">
              <a:buFont typeface="Arial" panose="020B0604020202020204" pitchFamily="34" charset="0"/>
              <a:buChar char="•"/>
            </a:pPr>
            <a:r>
              <a:rPr lang="en-US" dirty="0"/>
              <a:t>Reinforced concrete structures - a central part</a:t>
            </a:r>
            <a:endParaRPr lang="nb-NO" dirty="0"/>
          </a:p>
          <a:p>
            <a:pPr marL="171450" indent="-171450">
              <a:buFont typeface="Arial" panose="020B0604020202020204" pitchFamily="34" charset="0"/>
              <a:buChar char="•"/>
            </a:pPr>
            <a:r>
              <a:rPr lang="en-US" dirty="0"/>
              <a:t>The bridges are getting into their repair age</a:t>
            </a:r>
            <a:endParaRPr lang="nb-NO" dirty="0"/>
          </a:p>
          <a:p>
            <a:pPr marL="171450" indent="-171450">
              <a:buFont typeface="Arial" panose="020B0604020202020204" pitchFamily="34" charset="0"/>
              <a:buChar char="•"/>
            </a:pPr>
            <a:r>
              <a:rPr lang="en-US" dirty="0"/>
              <a:t>Maintenance backlog</a:t>
            </a:r>
          </a:p>
          <a:p>
            <a:endParaRPr lang="nb-NO" sz="1200" dirty="0"/>
          </a:p>
          <a:p>
            <a:endParaRPr lang="nb-NO" sz="1200" dirty="0"/>
          </a:p>
          <a:p>
            <a:r>
              <a:rPr lang="nb-NO" sz="1200" dirty="0"/>
              <a:t>Norwegian </a:t>
            </a:r>
            <a:r>
              <a:rPr lang="nb-NO" sz="1200" dirty="0" err="1"/>
              <a:t>national</a:t>
            </a:r>
            <a:r>
              <a:rPr lang="nb-NO" sz="1200" dirty="0"/>
              <a:t> and </a:t>
            </a:r>
            <a:r>
              <a:rPr lang="nb-NO" sz="1200" dirty="0" err="1"/>
              <a:t>county</a:t>
            </a:r>
            <a:r>
              <a:rPr lang="nb-NO" sz="1200" dirty="0"/>
              <a:t> </a:t>
            </a:r>
            <a:r>
              <a:rPr lang="nb-NO" sz="1200" dirty="0" err="1"/>
              <a:t>transportation</a:t>
            </a:r>
            <a:r>
              <a:rPr lang="nb-NO" sz="1200" dirty="0"/>
              <a:t> </a:t>
            </a:r>
            <a:r>
              <a:rPr lang="nb-NO" sz="1200" dirty="0" err="1"/>
              <a:t>structures</a:t>
            </a:r>
            <a:r>
              <a:rPr lang="nb-NO" sz="1200" dirty="0"/>
              <a:t>;</a:t>
            </a:r>
            <a:r>
              <a:rPr lang="nb-NO" sz="1200" baseline="0" dirty="0"/>
              <a:t> </a:t>
            </a:r>
          </a:p>
          <a:p>
            <a:pPr marL="0" marR="0" lvl="0" indent="0" algn="l" defTabSz="914400" rtl="0" eaLnBrk="1" fontAlgn="auto" latinLnBrk="0" hangingPunct="1">
              <a:lnSpc>
                <a:spcPct val="100000"/>
              </a:lnSpc>
              <a:spcBef>
                <a:spcPts val="0"/>
              </a:spcBef>
              <a:spcAft>
                <a:spcPts val="0"/>
              </a:spcAft>
              <a:buClrTx/>
              <a:buSzTx/>
              <a:buFontTx/>
              <a:buNone/>
              <a:tabLst/>
              <a:defRPr/>
            </a:pPr>
            <a:br>
              <a:rPr lang="nb-NO" dirty="0"/>
            </a:br>
            <a:r>
              <a:rPr lang="en-US" sz="1400" dirty="0"/>
              <a:t>Primary reasons for insufficient performance</a:t>
            </a:r>
            <a:r>
              <a:rPr lang="en-US" sz="1400" baseline="0" dirty="0"/>
              <a:t> of </a:t>
            </a:r>
            <a:r>
              <a:rPr lang="nb-NO" sz="1400" baseline="0" dirty="0"/>
              <a:t>B</a:t>
            </a:r>
            <a:r>
              <a:rPr lang="en-US" sz="1400" dirty="0"/>
              <a:t>ridges from 1970’ies</a:t>
            </a:r>
            <a:endParaRPr lang="en-GB" sz="1400" baseline="0" dirty="0"/>
          </a:p>
          <a:p>
            <a:pPr marL="285750" indent="-285750">
              <a:buFont typeface="Arial" panose="020B0604020202020204" pitchFamily="34" charset="0"/>
              <a:buChar char="•"/>
            </a:pPr>
            <a:r>
              <a:rPr lang="nb-NO" sz="1400" dirty="0" err="1"/>
              <a:t>Causing</a:t>
            </a:r>
            <a:r>
              <a:rPr lang="nb-NO" sz="1400" baseline="0" dirty="0"/>
              <a:t> </a:t>
            </a:r>
            <a:r>
              <a:rPr lang="nb-NO" sz="1400" baseline="0" dirty="0" err="1"/>
              <a:t>c</a:t>
            </a:r>
            <a:r>
              <a:rPr lang="nb-NO" sz="1400" dirty="0" err="1"/>
              <a:t>hloride</a:t>
            </a:r>
            <a:r>
              <a:rPr lang="nb-NO" sz="1400" baseline="0" dirty="0"/>
              <a:t> </a:t>
            </a:r>
            <a:r>
              <a:rPr lang="nb-NO" sz="1400" baseline="0" dirty="0" err="1"/>
              <a:t>induced</a:t>
            </a:r>
            <a:r>
              <a:rPr lang="nb-NO" sz="1400" baseline="0" dirty="0"/>
              <a:t> </a:t>
            </a:r>
            <a:r>
              <a:rPr lang="nb-NO" sz="1400" baseline="0" dirty="0" err="1"/>
              <a:t>r</a:t>
            </a:r>
            <a:r>
              <a:rPr lang="nb-NO" sz="1400" dirty="0" err="1"/>
              <a:t>einforcement</a:t>
            </a:r>
            <a:r>
              <a:rPr lang="nb-NO" sz="1400" baseline="0" dirty="0"/>
              <a:t> corrosion </a:t>
            </a:r>
          </a:p>
          <a:p>
            <a:pPr marL="742950" lvl="1" indent="-285750">
              <a:buFont typeface="Arial" panose="020B0604020202020204" pitchFamily="34" charset="0"/>
              <a:buChar char="•"/>
            </a:pPr>
            <a:r>
              <a:rPr lang="en-GB" sz="1400" baseline="0" dirty="0"/>
              <a:t>M</a:t>
            </a:r>
            <a:r>
              <a:rPr lang="en-GB" sz="1400" dirty="0"/>
              <a:t>ixed in chlorides (mixing water, sea-dredged aggregates, accelerator)</a:t>
            </a:r>
          </a:p>
          <a:p>
            <a:pPr marL="742950" lvl="1" indent="-285750">
              <a:buFont typeface="Arial" panose="020B0604020202020204" pitchFamily="34" charset="0"/>
              <a:buChar char="•"/>
            </a:pPr>
            <a:r>
              <a:rPr lang="en-GB" sz="1400" dirty="0"/>
              <a:t>Small cover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t>Causing </a:t>
            </a:r>
            <a:r>
              <a:rPr lang="nb-NO" sz="1400" baseline="0" dirty="0"/>
              <a:t>a</a:t>
            </a:r>
            <a:r>
              <a:rPr lang="nb-NO" sz="1400" dirty="0"/>
              <a:t>lkali-</a:t>
            </a:r>
            <a:r>
              <a:rPr lang="nb-NO" sz="1400" dirty="0" err="1"/>
              <a:t>silica</a:t>
            </a:r>
            <a:r>
              <a:rPr lang="nb-NO" sz="1400" dirty="0"/>
              <a:t> </a:t>
            </a:r>
            <a:r>
              <a:rPr lang="nb-NO" sz="1400" dirty="0" err="1"/>
              <a:t>reactions</a:t>
            </a:r>
            <a:endParaRPr lang="nb-NO" sz="1400" dirty="0"/>
          </a:p>
          <a:p>
            <a:pPr marL="742950" lvl="1" indent="-285750">
              <a:buFont typeface="Arial" panose="020B0604020202020204" pitchFamily="34" charset="0"/>
              <a:buChar char="•"/>
            </a:pPr>
            <a:r>
              <a:rPr lang="en-GB" sz="1400" dirty="0"/>
              <a:t>Use of reactive aggregates</a:t>
            </a:r>
          </a:p>
          <a:p>
            <a:endParaRPr lang="en-US" sz="1400" b="0" i="1" dirty="0"/>
          </a:p>
        </p:txBody>
      </p:sp>
      <p:sp>
        <p:nvSpPr>
          <p:cNvPr id="4" name="Slide Number Placeholder 3"/>
          <p:cNvSpPr>
            <a:spLocks noGrp="1"/>
          </p:cNvSpPr>
          <p:nvPr>
            <p:ph type="sldNum" sz="quarter" idx="10"/>
          </p:nvPr>
        </p:nvSpPr>
        <p:spPr/>
        <p:txBody>
          <a:bodyPr/>
          <a:lstStyle/>
          <a:p>
            <a:fld id="{16856470-0CCF-4777-B830-59D75435F200}" type="slidenum">
              <a:rPr lang="en-GB" smtClean="0"/>
              <a:t>9</a:t>
            </a:fld>
            <a:endParaRPr lang="en-GB"/>
          </a:p>
        </p:txBody>
      </p:sp>
    </p:spTree>
    <p:extLst>
      <p:ext uri="{BB962C8B-B14F-4D97-AF65-F5344CB8AC3E}">
        <p14:creationId xmlns:p14="http://schemas.microsoft.com/office/powerpoint/2010/main" val="1333641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90A3D95-7D13-4CEF-BED0-592A98FDDD51}" type="datetimeFigureOut">
              <a:rPr lang="en-GB" smtClean="0"/>
              <a:t>04/04/2019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D342B7-B1F2-44BB-B371-60302C8ED925}" type="slidenum">
              <a:rPr lang="en-GB" smtClean="0"/>
              <a:t>‹#›</a:t>
            </a:fld>
            <a:endParaRPr lang="en-GB"/>
          </a:p>
        </p:txBody>
      </p:sp>
    </p:spTree>
    <p:extLst>
      <p:ext uri="{BB962C8B-B14F-4D97-AF65-F5344CB8AC3E}">
        <p14:creationId xmlns:p14="http://schemas.microsoft.com/office/powerpoint/2010/main" val="421721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90A3D95-7D13-4CEF-BED0-592A98FDDD51}" type="datetimeFigureOut">
              <a:rPr lang="en-GB" smtClean="0"/>
              <a:t>04/04/2019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D342B7-B1F2-44BB-B371-60302C8ED925}" type="slidenum">
              <a:rPr lang="en-GB" smtClean="0"/>
              <a:t>‹#›</a:t>
            </a:fld>
            <a:endParaRPr lang="en-GB"/>
          </a:p>
        </p:txBody>
      </p:sp>
    </p:spTree>
    <p:extLst>
      <p:ext uri="{BB962C8B-B14F-4D97-AF65-F5344CB8AC3E}">
        <p14:creationId xmlns:p14="http://schemas.microsoft.com/office/powerpoint/2010/main" val="1421209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90A3D95-7D13-4CEF-BED0-592A98FDDD51}" type="datetimeFigureOut">
              <a:rPr lang="en-GB" smtClean="0"/>
              <a:t>04/04/2019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D342B7-B1F2-44BB-B371-60302C8ED925}" type="slidenum">
              <a:rPr lang="en-GB" smtClean="0"/>
              <a:t>‹#›</a:t>
            </a:fld>
            <a:endParaRPr lang="en-GB"/>
          </a:p>
        </p:txBody>
      </p:sp>
    </p:spTree>
    <p:extLst>
      <p:ext uri="{BB962C8B-B14F-4D97-AF65-F5344CB8AC3E}">
        <p14:creationId xmlns:p14="http://schemas.microsoft.com/office/powerpoint/2010/main" val="3288414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90A3D95-7D13-4CEF-BED0-592A98FDDD51}" type="datetimeFigureOut">
              <a:rPr lang="en-GB" smtClean="0"/>
              <a:t>04/04/2019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D342B7-B1F2-44BB-B371-60302C8ED925}" type="slidenum">
              <a:rPr lang="en-GB" smtClean="0"/>
              <a:t>‹#›</a:t>
            </a:fld>
            <a:endParaRPr lang="en-GB"/>
          </a:p>
        </p:txBody>
      </p:sp>
    </p:spTree>
    <p:extLst>
      <p:ext uri="{BB962C8B-B14F-4D97-AF65-F5344CB8AC3E}">
        <p14:creationId xmlns:p14="http://schemas.microsoft.com/office/powerpoint/2010/main" val="1239484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90A3D95-7D13-4CEF-BED0-592A98FDDD51}" type="datetimeFigureOut">
              <a:rPr lang="en-GB" smtClean="0"/>
              <a:t>04/04/2019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9D342B7-B1F2-44BB-B371-60302C8ED925}" type="slidenum">
              <a:rPr lang="en-GB" smtClean="0"/>
              <a:t>‹#›</a:t>
            </a:fld>
            <a:endParaRPr lang="en-GB"/>
          </a:p>
        </p:txBody>
      </p:sp>
    </p:spTree>
    <p:extLst>
      <p:ext uri="{BB962C8B-B14F-4D97-AF65-F5344CB8AC3E}">
        <p14:creationId xmlns:p14="http://schemas.microsoft.com/office/powerpoint/2010/main" val="3165979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90A3D95-7D13-4CEF-BED0-592A98FDDD51}" type="datetimeFigureOut">
              <a:rPr lang="en-GB" smtClean="0"/>
              <a:t>04/04/2019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9D342B7-B1F2-44BB-B371-60302C8ED925}" type="slidenum">
              <a:rPr lang="en-GB" smtClean="0"/>
              <a:t>‹#›</a:t>
            </a:fld>
            <a:endParaRPr lang="en-GB"/>
          </a:p>
        </p:txBody>
      </p:sp>
    </p:spTree>
    <p:extLst>
      <p:ext uri="{BB962C8B-B14F-4D97-AF65-F5344CB8AC3E}">
        <p14:creationId xmlns:p14="http://schemas.microsoft.com/office/powerpoint/2010/main" val="2744523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90A3D95-7D13-4CEF-BED0-592A98FDDD51}" type="datetimeFigureOut">
              <a:rPr lang="en-GB" smtClean="0"/>
              <a:t>04/04/2019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9D342B7-B1F2-44BB-B371-60302C8ED925}" type="slidenum">
              <a:rPr lang="en-GB" smtClean="0"/>
              <a:t>‹#›</a:t>
            </a:fld>
            <a:endParaRPr lang="en-GB"/>
          </a:p>
        </p:txBody>
      </p:sp>
    </p:spTree>
    <p:extLst>
      <p:ext uri="{BB962C8B-B14F-4D97-AF65-F5344CB8AC3E}">
        <p14:creationId xmlns:p14="http://schemas.microsoft.com/office/powerpoint/2010/main" val="1629017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90A3D95-7D13-4CEF-BED0-592A98FDDD51}" type="datetimeFigureOut">
              <a:rPr lang="en-GB" smtClean="0"/>
              <a:t>04/04/2019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9D342B7-B1F2-44BB-B371-60302C8ED925}" type="slidenum">
              <a:rPr lang="en-GB" smtClean="0"/>
              <a:t>‹#›</a:t>
            </a:fld>
            <a:endParaRPr lang="en-GB"/>
          </a:p>
        </p:txBody>
      </p:sp>
    </p:spTree>
    <p:extLst>
      <p:ext uri="{BB962C8B-B14F-4D97-AF65-F5344CB8AC3E}">
        <p14:creationId xmlns:p14="http://schemas.microsoft.com/office/powerpoint/2010/main" val="1302271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0A3D95-7D13-4CEF-BED0-592A98FDDD51}" type="datetimeFigureOut">
              <a:rPr lang="en-GB" smtClean="0"/>
              <a:t>04/04/2019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9D342B7-B1F2-44BB-B371-60302C8ED925}" type="slidenum">
              <a:rPr lang="en-GB" smtClean="0"/>
              <a:t>‹#›</a:t>
            </a:fld>
            <a:endParaRPr lang="en-GB"/>
          </a:p>
        </p:txBody>
      </p:sp>
    </p:spTree>
    <p:extLst>
      <p:ext uri="{BB962C8B-B14F-4D97-AF65-F5344CB8AC3E}">
        <p14:creationId xmlns:p14="http://schemas.microsoft.com/office/powerpoint/2010/main" val="727694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90A3D95-7D13-4CEF-BED0-592A98FDDD51}" type="datetimeFigureOut">
              <a:rPr lang="en-GB" smtClean="0"/>
              <a:t>04/04/2019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9D342B7-B1F2-44BB-B371-60302C8ED925}" type="slidenum">
              <a:rPr lang="en-GB" smtClean="0"/>
              <a:t>‹#›</a:t>
            </a:fld>
            <a:endParaRPr lang="en-GB"/>
          </a:p>
        </p:txBody>
      </p:sp>
    </p:spTree>
    <p:extLst>
      <p:ext uri="{BB962C8B-B14F-4D97-AF65-F5344CB8AC3E}">
        <p14:creationId xmlns:p14="http://schemas.microsoft.com/office/powerpoint/2010/main" val="1991721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90A3D95-7D13-4CEF-BED0-592A98FDDD51}" type="datetimeFigureOut">
              <a:rPr lang="en-GB" smtClean="0"/>
              <a:t>04/04/2019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9D342B7-B1F2-44BB-B371-60302C8ED925}" type="slidenum">
              <a:rPr lang="en-GB" smtClean="0"/>
              <a:t>‹#›</a:t>
            </a:fld>
            <a:endParaRPr lang="en-GB"/>
          </a:p>
        </p:txBody>
      </p:sp>
    </p:spTree>
    <p:extLst>
      <p:ext uri="{BB962C8B-B14F-4D97-AF65-F5344CB8AC3E}">
        <p14:creationId xmlns:p14="http://schemas.microsoft.com/office/powerpoint/2010/main" val="30251649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A3D95-7D13-4CEF-BED0-592A98FDDD51}" type="datetimeFigureOut">
              <a:rPr lang="en-GB" smtClean="0"/>
              <a:t>04/04/2019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D342B7-B1F2-44BB-B371-60302C8ED925}" type="slidenum">
              <a:rPr lang="en-GB" smtClean="0"/>
              <a:t>‹#›</a:t>
            </a:fld>
            <a:endParaRPr lang="en-GB"/>
          </a:p>
        </p:txBody>
      </p:sp>
    </p:spTree>
    <p:extLst>
      <p:ext uri="{BB962C8B-B14F-4D97-AF65-F5344CB8AC3E}">
        <p14:creationId xmlns:p14="http://schemas.microsoft.com/office/powerpoint/2010/main" val="30634162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19.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2.xml.rels><?xml version="1.0" encoding="UTF-8" standalone="yes"?>
<Relationships xmlns="http://schemas.openxmlformats.org/package/2006/relationships"><Relationship Id="rId3" Type="http://schemas.openxmlformats.org/officeDocument/2006/relationships/hyperlink" Target="http://www.google.no/url?sa=i&amp;rct=j&amp;q=railway+avalance&amp;source=images&amp;cd=&amp;cad=rja&amp;docid=8amvyE9IrRK9OM&amp;tbnid=g5CwaqLNhRcVIM:&amp;ved=0CAUQjRw&amp;url=http://www.geograph.org.uk/photo/969246&amp;ei=FvIZUeCJN87Ssga07YHQCQ&amp;bvm=bv.42080656,bs.1,d.Yms&amp;psig=AFQjCNE3gUkG1gVx92P95ONdZEwMcBxgVQ&amp;ust=1360741239420301" TargetMode="External"/><Relationship Id="rId7"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hyperlink" Target="http://www.google.no/url?sa=i&amp;rct=j&amp;q=&amp;esrc=s&amp;frm=1&amp;source=images&amp;cd=&amp;cad=rja&amp;docid=Da7QYgoHU7GFeM&amp;tbnid=N6Vp-YVhmgJAPM:&amp;ved=0CAUQjRw&amp;url=http://retireediary.wordpress.com/2013/02/25/&amp;ei=6RMvUtv0I4_z0gWghoGQBw&amp;bvm=bv.51773540,d.bGE&amp;psig=AFQjCNEsbwzki7khX-jkLa9Fpus9zmoVKg&amp;ust=1378903388373568" TargetMode="External"/><Relationship Id="rId4"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7"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8.emf"/><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Autofit/>
          </a:bodyPr>
          <a:lstStyle/>
          <a:p>
            <a:r>
              <a:rPr lang="nb-NO" sz="3200" dirty="0"/>
              <a:t>Samarbeid/innovasjonsarbeid for </a:t>
            </a:r>
            <a:r>
              <a:rPr lang="nb-NO" sz="3200" dirty="0" err="1"/>
              <a:t>vedlikeholdsstyring</a:t>
            </a:r>
            <a:br>
              <a:rPr lang="nb-NO" sz="3200" dirty="0"/>
            </a:br>
            <a:br>
              <a:rPr lang="nb-NO" sz="3200" dirty="0"/>
            </a:br>
            <a:r>
              <a:rPr lang="en-GB" sz="3200" dirty="0"/>
              <a:t>Workshop NTNU/</a:t>
            </a:r>
            <a:r>
              <a:rPr lang="en-GB" sz="3200" dirty="0" err="1"/>
              <a:t>Statens</a:t>
            </a:r>
            <a:r>
              <a:rPr lang="en-GB" sz="3200" dirty="0"/>
              <a:t> </a:t>
            </a:r>
            <a:r>
              <a:rPr lang="en-GB" sz="3200" dirty="0" err="1"/>
              <a:t>vegvesen</a:t>
            </a:r>
            <a:br>
              <a:rPr lang="en-GB" sz="3200" dirty="0"/>
            </a:br>
            <a:r>
              <a:rPr lang="en-GB" sz="3200" dirty="0"/>
              <a:t>9. </a:t>
            </a:r>
            <a:r>
              <a:rPr lang="en-GB" sz="3200" dirty="0" err="1"/>
              <a:t>november</a:t>
            </a:r>
            <a:r>
              <a:rPr lang="en-GB" sz="3200" dirty="0"/>
              <a:t> 2018, Trondheim</a:t>
            </a:r>
          </a:p>
        </p:txBody>
      </p:sp>
      <p:sp>
        <p:nvSpPr>
          <p:cNvPr id="5" name="Subtitle 4"/>
          <p:cNvSpPr>
            <a:spLocks noGrp="1"/>
          </p:cNvSpPr>
          <p:nvPr>
            <p:ph type="subTitle" idx="1"/>
          </p:nvPr>
        </p:nvSpPr>
        <p:spPr/>
        <p:txBody>
          <a:bodyPr/>
          <a:lstStyle/>
          <a:p>
            <a:endParaRPr lang="en-GB" dirty="0"/>
          </a:p>
          <a:p>
            <a:r>
              <a:rPr lang="en-GB" dirty="0" err="1"/>
              <a:t>Institutt</a:t>
            </a:r>
            <a:r>
              <a:rPr lang="en-GB" dirty="0"/>
              <a:t> for </a:t>
            </a:r>
            <a:r>
              <a:rPr lang="en-GB" dirty="0" err="1"/>
              <a:t>konstruksjonsteknikk</a:t>
            </a:r>
            <a:r>
              <a:rPr lang="en-GB" dirty="0"/>
              <a:t>, NTNU</a:t>
            </a:r>
          </a:p>
        </p:txBody>
      </p:sp>
    </p:spTree>
    <p:extLst>
      <p:ext uri="{BB962C8B-B14F-4D97-AF65-F5344CB8AC3E}">
        <p14:creationId xmlns:p14="http://schemas.microsoft.com/office/powerpoint/2010/main" val="1319226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2800" dirty="0"/>
              <a:t>Conceptual structural design and redesign </a:t>
            </a:r>
            <a:br>
              <a:rPr lang="en-GB" sz="2800" dirty="0"/>
            </a:br>
            <a:r>
              <a:rPr lang="en-GB" sz="2800" b="1" dirty="0"/>
              <a:t>supports productivity and innovation</a:t>
            </a:r>
            <a:br>
              <a:rPr lang="en-GB" sz="2800" dirty="0"/>
            </a:br>
            <a:r>
              <a:rPr lang="en-GB" sz="2400" dirty="0"/>
              <a:t>Example: design optimization of bridge</a:t>
            </a:r>
          </a:p>
        </p:txBody>
      </p:sp>
      <p:pic>
        <p:nvPicPr>
          <p:cNvPr id="6" name="output5">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2227263" y="1825625"/>
            <a:ext cx="7735887" cy="4351338"/>
          </a:xfrm>
        </p:spPr>
      </p:pic>
      <p:sp>
        <p:nvSpPr>
          <p:cNvPr id="5" name="TextBox 4"/>
          <p:cNvSpPr txBox="1"/>
          <p:nvPr/>
        </p:nvSpPr>
        <p:spPr>
          <a:xfrm>
            <a:off x="9776487" y="6311900"/>
            <a:ext cx="1866280" cy="338554"/>
          </a:xfrm>
          <a:prstGeom prst="rect">
            <a:avLst/>
          </a:prstGeom>
          <a:noFill/>
        </p:spPr>
        <p:txBody>
          <a:bodyPr wrap="none" rtlCol="0">
            <a:spAutoFit/>
          </a:bodyPr>
          <a:lstStyle/>
          <a:p>
            <a:r>
              <a:rPr lang="en-GB" sz="1600" dirty="0"/>
              <a:t>KT, NTNU, </a:t>
            </a:r>
            <a:r>
              <a:rPr lang="en-GB" sz="1600" dirty="0" err="1"/>
              <a:t>nov.</a:t>
            </a:r>
            <a:r>
              <a:rPr lang="en-GB" sz="1600" dirty="0"/>
              <a:t> 2018</a:t>
            </a:r>
          </a:p>
        </p:txBody>
      </p:sp>
    </p:spTree>
    <p:extLst>
      <p:ext uri="{BB962C8B-B14F-4D97-AF65-F5344CB8AC3E}">
        <p14:creationId xmlns:p14="http://schemas.microsoft.com/office/powerpoint/2010/main" val="209097258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fullScrn="1">
              <p:cMediaNode vol="80000">
                <p:cTn id="7" fill="hold" display="0">
                  <p:stCondLst>
                    <p:cond delay="indefinite"/>
                  </p:stCondLst>
                </p:cTn>
                <p:tgtEl>
                  <p:spTgt spid="6"/>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a:xfrm>
            <a:off x="1981200" y="274638"/>
            <a:ext cx="8819535" cy="1143000"/>
          </a:xfrm>
        </p:spPr>
        <p:txBody>
          <a:bodyPr>
            <a:normAutofit/>
          </a:bodyPr>
          <a:lstStyle/>
          <a:p>
            <a:r>
              <a:rPr lang="nb-NO" sz="2700" dirty="0"/>
              <a:t>Norwegian </a:t>
            </a:r>
            <a:r>
              <a:rPr lang="nb-NO" sz="2700" dirty="0" err="1"/>
              <a:t>national</a:t>
            </a:r>
            <a:r>
              <a:rPr lang="nb-NO" sz="2700" dirty="0"/>
              <a:t> and </a:t>
            </a:r>
            <a:r>
              <a:rPr lang="nb-NO" sz="2700" dirty="0" err="1"/>
              <a:t>county</a:t>
            </a:r>
            <a:r>
              <a:rPr lang="nb-NO" sz="2700" dirty="0"/>
              <a:t> </a:t>
            </a:r>
            <a:r>
              <a:rPr lang="nb-NO" sz="2700" dirty="0" err="1"/>
              <a:t>transportation</a:t>
            </a:r>
            <a:r>
              <a:rPr lang="nb-NO" sz="2700" dirty="0"/>
              <a:t> </a:t>
            </a:r>
            <a:r>
              <a:rPr lang="nb-NO" sz="2700" dirty="0" err="1"/>
              <a:t>structures</a:t>
            </a:r>
            <a:br>
              <a:rPr lang="nb-NO" sz="2800" dirty="0"/>
            </a:br>
            <a:r>
              <a:rPr lang="nb-NO" sz="3100" dirty="0"/>
              <a:t>- in </a:t>
            </a:r>
            <a:r>
              <a:rPr lang="nb-NO" sz="3100" dirty="0" err="1"/>
              <a:t>numbers</a:t>
            </a:r>
            <a:endParaRPr lang="en-GB" sz="4000" dirty="0"/>
          </a:p>
        </p:txBody>
      </p:sp>
      <p:grpSp>
        <p:nvGrpSpPr>
          <p:cNvPr id="3" name="Group 2"/>
          <p:cNvGrpSpPr/>
          <p:nvPr/>
        </p:nvGrpSpPr>
        <p:grpSpPr>
          <a:xfrm>
            <a:off x="1597744" y="2407372"/>
            <a:ext cx="8812161" cy="2630798"/>
            <a:chOff x="73743" y="3688886"/>
            <a:chExt cx="8812161" cy="2630798"/>
          </a:xfrm>
        </p:grpSpPr>
        <p:graphicFrame>
          <p:nvGraphicFramePr>
            <p:cNvPr id="5" name="Chart 4"/>
            <p:cNvGraphicFramePr>
              <a:graphicFrameLocks/>
            </p:cNvGraphicFramePr>
            <p:nvPr>
              <p:extLst/>
            </p:nvPr>
          </p:nvGraphicFramePr>
          <p:xfrm>
            <a:off x="73743" y="3688886"/>
            <a:ext cx="1983658" cy="263079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a:graphicFrameLocks/>
            </p:cNvGraphicFramePr>
            <p:nvPr>
              <p:extLst/>
            </p:nvPr>
          </p:nvGraphicFramePr>
          <p:xfrm>
            <a:off x="4261363" y="3734238"/>
            <a:ext cx="2794819" cy="258544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p:cNvGraphicFramePr>
              <a:graphicFrameLocks/>
            </p:cNvGraphicFramePr>
            <p:nvPr>
              <p:extLst/>
            </p:nvPr>
          </p:nvGraphicFramePr>
          <p:xfrm>
            <a:off x="2324717" y="3722771"/>
            <a:ext cx="2031589" cy="258983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0" name="Chart 9"/>
            <p:cNvGraphicFramePr>
              <a:graphicFrameLocks/>
            </p:cNvGraphicFramePr>
            <p:nvPr>
              <p:extLst/>
            </p:nvPr>
          </p:nvGraphicFramePr>
          <p:xfrm>
            <a:off x="6961239" y="3729850"/>
            <a:ext cx="1924665" cy="2589834"/>
          </p:xfrm>
          <a:graphic>
            <a:graphicData uri="http://schemas.openxmlformats.org/drawingml/2006/chart">
              <c:chart xmlns:c="http://schemas.openxmlformats.org/drawingml/2006/chart" xmlns:r="http://schemas.openxmlformats.org/officeDocument/2006/relationships" r:id="rId6"/>
            </a:graphicData>
          </a:graphic>
        </p:graphicFrame>
      </p:grpSp>
      <p:sp>
        <p:nvSpPr>
          <p:cNvPr id="2" name="TextBox 1"/>
          <p:cNvSpPr txBox="1"/>
          <p:nvPr/>
        </p:nvSpPr>
        <p:spPr>
          <a:xfrm>
            <a:off x="2051535" y="5462954"/>
            <a:ext cx="8310028" cy="400110"/>
          </a:xfrm>
          <a:prstGeom prst="rect">
            <a:avLst/>
          </a:prstGeom>
          <a:noFill/>
        </p:spPr>
        <p:txBody>
          <a:bodyPr wrap="square" rtlCol="0">
            <a:spAutoFit/>
          </a:bodyPr>
          <a:lstStyle/>
          <a:p>
            <a:pPr algn="ctr"/>
            <a:r>
              <a:rPr lang="en-US" sz="2000" dirty="0"/>
              <a:t>Maintenance backlog, bridges and harbor structures (2013): 11-18 billion NOK</a:t>
            </a:r>
            <a:endParaRPr lang="en-GB" sz="2000" dirty="0"/>
          </a:p>
        </p:txBody>
      </p:sp>
    </p:spTree>
    <p:extLst>
      <p:ext uri="{BB962C8B-B14F-4D97-AF65-F5344CB8AC3E}">
        <p14:creationId xmlns:p14="http://schemas.microsoft.com/office/powerpoint/2010/main" val="2583766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34311" y="244083"/>
            <a:ext cx="8229600" cy="1143000"/>
          </a:xfrm>
        </p:spPr>
        <p:txBody>
          <a:bodyPr/>
          <a:lstStyle/>
          <a:p>
            <a:pPr eaLnBrk="1" hangingPunct="1"/>
            <a:r>
              <a:rPr lang="en-GB" dirty="0">
                <a:latin typeface="Calibri" pitchFamily="34" charset="0"/>
              </a:rPr>
              <a:t>Structural Engineering</a:t>
            </a:r>
          </a:p>
        </p:txBody>
      </p:sp>
      <p:sp>
        <p:nvSpPr>
          <p:cNvPr id="18435" name="Rectangle 27"/>
          <p:cNvSpPr>
            <a:spLocks noChangeArrowheads="1"/>
          </p:cNvSpPr>
          <p:nvPr/>
        </p:nvSpPr>
        <p:spPr bwMode="auto">
          <a:xfrm>
            <a:off x="177111" y="1464872"/>
            <a:ext cx="6433754" cy="830997"/>
          </a:xfrm>
          <a:prstGeom prst="rect">
            <a:avLst/>
          </a:prstGeom>
          <a:noFill/>
          <a:ln w="9525">
            <a:noFill/>
            <a:miter lim="800000"/>
            <a:headEnd/>
            <a:tailEnd/>
          </a:ln>
        </p:spPr>
        <p:txBody>
          <a:bodyPr wrap="square">
            <a:spAutoFit/>
          </a:bodyPr>
          <a:lstStyle/>
          <a:p>
            <a:pPr lvl="1"/>
            <a:r>
              <a:rPr lang="en-GB" sz="2400" dirty="0">
                <a:latin typeface="Calibri" pitchFamily="34" charset="0"/>
              </a:rPr>
              <a:t>The management of the build infrastructure involves structural analysis.</a:t>
            </a:r>
          </a:p>
        </p:txBody>
      </p:sp>
      <p:pic>
        <p:nvPicPr>
          <p:cNvPr id="18440" name="Picture 4" descr="http://s0.geograph.org.uk/photos/96/92/969246_e80c1bad.jpg">
            <a:hlinkClick r:id="rId3"/>
          </p:cNvPr>
          <p:cNvPicPr>
            <a:picLocks noChangeAspect="1" noChangeArrowheads="1"/>
          </p:cNvPicPr>
          <p:nvPr/>
        </p:nvPicPr>
        <p:blipFill>
          <a:blip r:embed="rId4"/>
          <a:srcRect l="2" r="25775"/>
          <a:stretch>
            <a:fillRect/>
          </a:stretch>
        </p:blipFill>
        <p:spPr bwMode="auto">
          <a:xfrm>
            <a:off x="9169574" y="1052514"/>
            <a:ext cx="2444750" cy="2428875"/>
          </a:xfrm>
          <a:prstGeom prst="rect">
            <a:avLst/>
          </a:prstGeom>
          <a:noFill/>
          <a:ln w="9525">
            <a:noFill/>
            <a:miter lim="800000"/>
            <a:headEnd/>
            <a:tailEnd/>
          </a:ln>
        </p:spPr>
      </p:pic>
      <p:pic>
        <p:nvPicPr>
          <p:cNvPr id="1026" name="Picture 2" descr="http://retireediary.files.wordpress.com/2013/02/dscf1124.jpg">
            <a:hlinkClick r:id="rId5"/>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069573" y="3598937"/>
            <a:ext cx="4544751" cy="3017183"/>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27"/>
          <p:cNvSpPr>
            <a:spLocks noChangeArrowheads="1"/>
          </p:cNvSpPr>
          <p:nvPr/>
        </p:nvSpPr>
        <p:spPr bwMode="auto">
          <a:xfrm>
            <a:off x="177111" y="5448392"/>
            <a:ext cx="6179665" cy="1200329"/>
          </a:xfrm>
          <a:prstGeom prst="rect">
            <a:avLst/>
          </a:prstGeom>
          <a:noFill/>
          <a:ln w="9525">
            <a:noFill/>
            <a:miter lim="800000"/>
            <a:headEnd/>
            <a:tailEnd/>
          </a:ln>
        </p:spPr>
        <p:txBody>
          <a:bodyPr wrap="square">
            <a:spAutoFit/>
          </a:bodyPr>
          <a:lstStyle/>
          <a:p>
            <a:pPr lvl="1"/>
            <a:r>
              <a:rPr lang="en-GB" sz="2400" dirty="0">
                <a:latin typeface="Calibri" pitchFamily="34" charset="0"/>
              </a:rPr>
              <a:t>Structural analysis of existing structures is technically challenging and includes several research areas that are represented at KT.</a:t>
            </a:r>
          </a:p>
        </p:txBody>
      </p:sp>
      <p:pic>
        <p:nvPicPr>
          <p:cNvPr id="2"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069573" y="1052513"/>
            <a:ext cx="2032324" cy="2428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27">
            <a:extLst>
              <a:ext uri="{FF2B5EF4-FFF2-40B4-BE49-F238E27FC236}">
                <a16:creationId xmlns:a16="http://schemas.microsoft.com/office/drawing/2014/main" id="{40E0E706-5965-2148-89EF-BE2EF18063C5}"/>
              </a:ext>
            </a:extLst>
          </p:cNvPr>
          <p:cNvSpPr>
            <a:spLocks noChangeArrowheads="1"/>
          </p:cNvSpPr>
          <p:nvPr/>
        </p:nvSpPr>
        <p:spPr bwMode="auto">
          <a:xfrm>
            <a:off x="177111" y="2556386"/>
            <a:ext cx="6433754" cy="3046988"/>
          </a:xfrm>
          <a:prstGeom prst="rect">
            <a:avLst/>
          </a:prstGeom>
          <a:noFill/>
          <a:ln w="9525">
            <a:noFill/>
            <a:miter lim="800000"/>
            <a:headEnd/>
            <a:tailEnd/>
          </a:ln>
        </p:spPr>
        <p:txBody>
          <a:bodyPr wrap="square">
            <a:spAutoFit/>
          </a:bodyPr>
          <a:lstStyle/>
          <a:p>
            <a:pPr lvl="1"/>
            <a:r>
              <a:rPr lang="en-GB" sz="2400" dirty="0">
                <a:latin typeface="Calibri" pitchFamily="34" charset="0"/>
              </a:rPr>
              <a:t>Structural analysis is the basis for demonstrating compliance with criteria regarding:</a:t>
            </a:r>
          </a:p>
          <a:p>
            <a:pPr lvl="1"/>
            <a:endParaRPr lang="en-GB" sz="2400" dirty="0">
              <a:latin typeface="Calibri" pitchFamily="34" charset="0"/>
            </a:endParaRPr>
          </a:p>
          <a:p>
            <a:pPr marL="800100" lvl="1" indent="-342900">
              <a:buFont typeface="Arial" panose="020B0604020202020204" pitchFamily="34" charset="0"/>
              <a:buChar char="•"/>
            </a:pPr>
            <a:r>
              <a:rPr lang="en-GB" sz="2400" dirty="0">
                <a:latin typeface="Calibri" pitchFamily="34" charset="0"/>
              </a:rPr>
              <a:t>Safety</a:t>
            </a:r>
          </a:p>
          <a:p>
            <a:pPr marL="800100" lvl="1" indent="-342900">
              <a:buFont typeface="Arial" panose="020B0604020202020204" pitchFamily="34" charset="0"/>
              <a:buChar char="•"/>
            </a:pPr>
            <a:r>
              <a:rPr lang="en-GB" sz="2400" dirty="0">
                <a:latin typeface="Calibri" pitchFamily="34" charset="0"/>
              </a:rPr>
              <a:t>Serviceability</a:t>
            </a:r>
          </a:p>
          <a:p>
            <a:pPr marL="800100" lvl="1" indent="-342900">
              <a:buFont typeface="Arial" panose="020B0604020202020204" pitchFamily="34" charset="0"/>
              <a:buChar char="•"/>
            </a:pPr>
            <a:r>
              <a:rPr lang="en-GB" sz="2400" dirty="0">
                <a:latin typeface="Calibri" pitchFamily="34" charset="0"/>
              </a:rPr>
              <a:t>Durability</a:t>
            </a:r>
          </a:p>
          <a:p>
            <a:pPr lvl="1"/>
            <a:endParaRPr lang="en-GB" sz="2400" dirty="0">
              <a:latin typeface="Calibri" pitchFamily="34" charset="0"/>
            </a:endParaRPr>
          </a:p>
        </p:txBody>
      </p:sp>
    </p:spTree>
    <p:extLst>
      <p:ext uri="{BB962C8B-B14F-4D97-AF65-F5344CB8AC3E}">
        <p14:creationId xmlns:p14="http://schemas.microsoft.com/office/powerpoint/2010/main" val="3477625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Scientific challenges on different scale levels</a:t>
            </a:r>
          </a:p>
        </p:txBody>
      </p:sp>
      <p:sp>
        <p:nvSpPr>
          <p:cNvPr id="3" name="Content Placeholder 2"/>
          <p:cNvSpPr>
            <a:spLocks noGrp="1"/>
          </p:cNvSpPr>
          <p:nvPr>
            <p:ph idx="1"/>
          </p:nvPr>
        </p:nvSpPr>
        <p:spPr/>
        <p: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p:txBody>
      </p:sp>
      <p:sp>
        <p:nvSpPr>
          <p:cNvPr id="6" name="TextBox 5"/>
          <p:cNvSpPr txBox="1"/>
          <p:nvPr/>
        </p:nvSpPr>
        <p:spPr>
          <a:xfrm>
            <a:off x="9776487" y="6311900"/>
            <a:ext cx="1866280" cy="338554"/>
          </a:xfrm>
          <a:prstGeom prst="rect">
            <a:avLst/>
          </a:prstGeom>
          <a:noFill/>
        </p:spPr>
        <p:txBody>
          <a:bodyPr wrap="none" rtlCol="0">
            <a:spAutoFit/>
          </a:bodyPr>
          <a:lstStyle/>
          <a:p>
            <a:r>
              <a:rPr lang="en-GB" sz="1600" dirty="0"/>
              <a:t>KT, NTNU, </a:t>
            </a:r>
            <a:r>
              <a:rPr lang="en-GB" sz="1600" dirty="0" err="1"/>
              <a:t>nov.</a:t>
            </a:r>
            <a:r>
              <a:rPr lang="en-GB" sz="1600" dirty="0"/>
              <a:t> 2018</a:t>
            </a:r>
          </a:p>
        </p:txBody>
      </p:sp>
      <p:grpSp>
        <p:nvGrpSpPr>
          <p:cNvPr id="5" name="Group 4">
            <a:extLst>
              <a:ext uri="{FF2B5EF4-FFF2-40B4-BE49-F238E27FC236}">
                <a16:creationId xmlns:a16="http://schemas.microsoft.com/office/drawing/2014/main" id="{83AD24C6-3471-9A4E-92FD-96FC2BEFB93C}"/>
              </a:ext>
            </a:extLst>
          </p:cNvPr>
          <p:cNvGrpSpPr/>
          <p:nvPr/>
        </p:nvGrpSpPr>
        <p:grpSpPr>
          <a:xfrm>
            <a:off x="3258078" y="1939040"/>
            <a:ext cx="7209110" cy="1411845"/>
            <a:chOff x="1588901" y="1825625"/>
            <a:chExt cx="6130954" cy="1074036"/>
          </a:xfrm>
        </p:grpSpPr>
        <p:pic>
          <p:nvPicPr>
            <p:cNvPr id="7" name="Picture 2">
              <a:extLst>
                <a:ext uri="{FF2B5EF4-FFF2-40B4-BE49-F238E27FC236}">
                  <a16:creationId xmlns:a16="http://schemas.microsoft.com/office/drawing/2014/main" id="{0CED6293-3CE4-B047-8835-A222489AFEE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4523" t="50000" r="70929"/>
            <a:stretch/>
          </p:blipFill>
          <p:spPr bwMode="auto">
            <a:xfrm>
              <a:off x="1588901" y="1833805"/>
              <a:ext cx="1573522" cy="1065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a:extLst>
                <a:ext uri="{FF2B5EF4-FFF2-40B4-BE49-F238E27FC236}">
                  <a16:creationId xmlns:a16="http://schemas.microsoft.com/office/drawing/2014/main" id="{4D27AAE8-F3D9-4C42-8401-0B789EA52AE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9750" t="50000" r="46749"/>
            <a:stretch/>
          </p:blipFill>
          <p:spPr bwMode="auto">
            <a:xfrm>
              <a:off x="3168644" y="1825625"/>
              <a:ext cx="1506378" cy="1065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a:extLst>
                <a:ext uri="{FF2B5EF4-FFF2-40B4-BE49-F238E27FC236}">
                  <a16:creationId xmlns:a16="http://schemas.microsoft.com/office/drawing/2014/main" id="{2708A46B-C80D-294A-8B64-52197CE0862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53411" t="50000" r="22603"/>
            <a:stretch/>
          </p:blipFill>
          <p:spPr bwMode="auto">
            <a:xfrm>
              <a:off x="4709824" y="1825625"/>
              <a:ext cx="1537501" cy="1065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a:extLst>
                <a:ext uri="{FF2B5EF4-FFF2-40B4-BE49-F238E27FC236}">
                  <a16:creationId xmlns:a16="http://schemas.microsoft.com/office/drawing/2014/main" id="{2D3298FD-EA67-D94B-91E2-11529E29B48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7402" t="50000"/>
            <a:stretch/>
          </p:blipFill>
          <p:spPr bwMode="auto">
            <a:xfrm>
              <a:off x="6269229" y="1825625"/>
              <a:ext cx="1450626" cy="1065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1" name="Oval 10">
            <a:extLst>
              <a:ext uri="{FF2B5EF4-FFF2-40B4-BE49-F238E27FC236}">
                <a16:creationId xmlns:a16="http://schemas.microsoft.com/office/drawing/2014/main" id="{459E9AF5-06F6-C442-B074-B0EF3D51EF1B}"/>
              </a:ext>
            </a:extLst>
          </p:cNvPr>
          <p:cNvSpPr/>
          <p:nvPr/>
        </p:nvSpPr>
        <p:spPr>
          <a:xfrm>
            <a:off x="6609194" y="3679434"/>
            <a:ext cx="2400737" cy="1460978"/>
          </a:xfrm>
          <a:prstGeom prst="ellipse">
            <a:avLst/>
          </a:prstGeom>
          <a:solidFill>
            <a:srgbClr val="000099">
              <a:alpha val="12157"/>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99"/>
                </a:solidFill>
              </a:rPr>
              <a:t>Strength </a:t>
            </a:r>
          </a:p>
          <a:p>
            <a:pPr algn="ctr"/>
            <a:r>
              <a:rPr lang="en-US" sz="1600" dirty="0">
                <a:solidFill>
                  <a:srgbClr val="000099"/>
                </a:solidFill>
              </a:rPr>
              <a:t>degradation</a:t>
            </a:r>
          </a:p>
          <a:p>
            <a:pPr algn="ctr"/>
            <a:endParaRPr lang="en-US" sz="1600" dirty="0">
              <a:solidFill>
                <a:srgbClr val="000099"/>
              </a:solidFill>
            </a:endParaRPr>
          </a:p>
        </p:txBody>
      </p:sp>
      <p:sp>
        <p:nvSpPr>
          <p:cNvPr id="12" name="Oval 11">
            <a:extLst>
              <a:ext uri="{FF2B5EF4-FFF2-40B4-BE49-F238E27FC236}">
                <a16:creationId xmlns:a16="http://schemas.microsoft.com/office/drawing/2014/main" id="{4E97EE14-062C-E04F-89FF-4B527E774B36}"/>
              </a:ext>
            </a:extLst>
          </p:cNvPr>
          <p:cNvSpPr/>
          <p:nvPr/>
        </p:nvSpPr>
        <p:spPr>
          <a:xfrm>
            <a:off x="4731803" y="3679434"/>
            <a:ext cx="2400737" cy="1460978"/>
          </a:xfrm>
          <a:prstGeom prst="ellipse">
            <a:avLst/>
          </a:prstGeom>
          <a:solidFill>
            <a:srgbClr val="000099">
              <a:alpha val="12157"/>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99"/>
                </a:solidFill>
              </a:rPr>
              <a:t>Structural</a:t>
            </a:r>
          </a:p>
          <a:p>
            <a:pPr algn="ctr"/>
            <a:r>
              <a:rPr lang="en-US" sz="1600" dirty="0">
                <a:solidFill>
                  <a:srgbClr val="000099"/>
                </a:solidFill>
              </a:rPr>
              <a:t>reliability</a:t>
            </a:r>
          </a:p>
          <a:p>
            <a:pPr algn="ctr"/>
            <a:endParaRPr lang="en-US" sz="1600" dirty="0">
              <a:solidFill>
                <a:srgbClr val="000099"/>
              </a:solidFill>
            </a:endParaRPr>
          </a:p>
        </p:txBody>
      </p:sp>
      <p:sp>
        <p:nvSpPr>
          <p:cNvPr id="13" name="Oval 12">
            <a:extLst>
              <a:ext uri="{FF2B5EF4-FFF2-40B4-BE49-F238E27FC236}">
                <a16:creationId xmlns:a16="http://schemas.microsoft.com/office/drawing/2014/main" id="{B8743457-7F2B-864C-B44E-7A94E0F64333}"/>
              </a:ext>
            </a:extLst>
          </p:cNvPr>
          <p:cNvSpPr/>
          <p:nvPr/>
        </p:nvSpPr>
        <p:spPr>
          <a:xfrm>
            <a:off x="2928551" y="3679434"/>
            <a:ext cx="2400737" cy="1460978"/>
          </a:xfrm>
          <a:prstGeom prst="ellipse">
            <a:avLst/>
          </a:prstGeom>
          <a:solidFill>
            <a:srgbClr val="000099">
              <a:alpha val="12157"/>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99"/>
                </a:solidFill>
              </a:rPr>
              <a:t>Risk </a:t>
            </a:r>
          </a:p>
          <a:p>
            <a:pPr algn="ctr"/>
            <a:r>
              <a:rPr lang="en-US" sz="1600" dirty="0">
                <a:solidFill>
                  <a:srgbClr val="000099"/>
                </a:solidFill>
              </a:rPr>
              <a:t>assessment</a:t>
            </a:r>
          </a:p>
          <a:p>
            <a:pPr algn="ctr"/>
            <a:endParaRPr lang="en-US" sz="1600" dirty="0">
              <a:solidFill>
                <a:srgbClr val="000099"/>
              </a:solidFill>
            </a:endParaRPr>
          </a:p>
        </p:txBody>
      </p:sp>
      <p:sp>
        <p:nvSpPr>
          <p:cNvPr id="14" name="Oval 13">
            <a:extLst>
              <a:ext uri="{FF2B5EF4-FFF2-40B4-BE49-F238E27FC236}">
                <a16:creationId xmlns:a16="http://schemas.microsoft.com/office/drawing/2014/main" id="{3648583A-D972-C941-919B-4E89F67AC842}"/>
              </a:ext>
            </a:extLst>
          </p:cNvPr>
          <p:cNvSpPr/>
          <p:nvPr/>
        </p:nvSpPr>
        <p:spPr>
          <a:xfrm>
            <a:off x="8511298" y="3679434"/>
            <a:ext cx="2400737" cy="1460978"/>
          </a:xfrm>
          <a:prstGeom prst="ellipse">
            <a:avLst/>
          </a:prstGeom>
          <a:solidFill>
            <a:srgbClr val="000099">
              <a:alpha val="12157"/>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99"/>
                </a:solidFill>
              </a:rPr>
              <a:t>Materials </a:t>
            </a:r>
          </a:p>
          <a:p>
            <a:pPr algn="ctr"/>
            <a:r>
              <a:rPr lang="en-US" sz="1600" dirty="0">
                <a:solidFill>
                  <a:srgbClr val="000099"/>
                </a:solidFill>
              </a:rPr>
              <a:t>deterioration</a:t>
            </a:r>
          </a:p>
          <a:p>
            <a:pPr algn="ctr"/>
            <a:endParaRPr lang="en-US" sz="1600" dirty="0">
              <a:solidFill>
                <a:srgbClr val="000099"/>
              </a:solidFill>
            </a:endParaRPr>
          </a:p>
        </p:txBody>
      </p:sp>
      <p:sp>
        <p:nvSpPr>
          <p:cNvPr id="15" name="TextBox 14">
            <a:extLst>
              <a:ext uri="{FF2B5EF4-FFF2-40B4-BE49-F238E27FC236}">
                <a16:creationId xmlns:a16="http://schemas.microsoft.com/office/drawing/2014/main" id="{0D38447B-69E6-9143-8053-1C11FA2E0086}"/>
              </a:ext>
            </a:extLst>
          </p:cNvPr>
          <p:cNvSpPr txBox="1"/>
          <p:nvPr/>
        </p:nvSpPr>
        <p:spPr>
          <a:xfrm>
            <a:off x="838200" y="2224216"/>
            <a:ext cx="1888722" cy="646331"/>
          </a:xfrm>
          <a:prstGeom prst="rect">
            <a:avLst/>
          </a:prstGeom>
          <a:noFill/>
        </p:spPr>
        <p:txBody>
          <a:bodyPr wrap="none" rtlCol="0">
            <a:spAutoFit/>
          </a:bodyPr>
          <a:lstStyle/>
          <a:p>
            <a:r>
              <a:rPr lang="en-GB" dirty="0"/>
              <a:t>Scale hierarchy of </a:t>
            </a:r>
          </a:p>
          <a:p>
            <a:r>
              <a:rPr lang="en-GB" dirty="0"/>
              <a:t>Infrastructure:</a:t>
            </a:r>
          </a:p>
        </p:txBody>
      </p:sp>
      <p:sp>
        <p:nvSpPr>
          <p:cNvPr id="16" name="TextBox 15">
            <a:extLst>
              <a:ext uri="{FF2B5EF4-FFF2-40B4-BE49-F238E27FC236}">
                <a16:creationId xmlns:a16="http://schemas.microsoft.com/office/drawing/2014/main" id="{1B8355AF-5F9D-AA47-A6DD-E090649FDF2F}"/>
              </a:ext>
            </a:extLst>
          </p:cNvPr>
          <p:cNvSpPr txBox="1"/>
          <p:nvPr/>
        </p:nvSpPr>
        <p:spPr>
          <a:xfrm>
            <a:off x="939015" y="3877423"/>
            <a:ext cx="2004075" cy="646331"/>
          </a:xfrm>
          <a:prstGeom prst="rect">
            <a:avLst/>
          </a:prstGeom>
          <a:noFill/>
        </p:spPr>
        <p:txBody>
          <a:bodyPr wrap="none" rtlCol="0">
            <a:spAutoFit/>
          </a:bodyPr>
          <a:lstStyle/>
          <a:p>
            <a:r>
              <a:rPr lang="en-GB" dirty="0"/>
              <a:t>KT research activity</a:t>
            </a:r>
          </a:p>
          <a:p>
            <a:r>
              <a:rPr lang="en-GB" dirty="0"/>
              <a:t>and expertise:</a:t>
            </a:r>
          </a:p>
        </p:txBody>
      </p:sp>
    </p:spTree>
    <p:extLst>
      <p:ext uri="{BB962C8B-B14F-4D97-AF65-F5344CB8AC3E}">
        <p14:creationId xmlns:p14="http://schemas.microsoft.com/office/powerpoint/2010/main" val="1509203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838200" y="1773134"/>
            <a:ext cx="6314403" cy="3937688"/>
            <a:chOff x="4860032" y="1293008"/>
            <a:chExt cx="3816424" cy="2135991"/>
          </a:xfrm>
        </p:grpSpPr>
        <p:pic>
          <p:nvPicPr>
            <p:cNvPr id="1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1293008"/>
              <a:ext cx="3816424" cy="213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 name="TextBox 2"/>
            <p:cNvSpPr txBox="1"/>
            <p:nvPr/>
          </p:nvSpPr>
          <p:spPr>
            <a:xfrm>
              <a:off x="7988826" y="3201766"/>
              <a:ext cx="663000" cy="174823"/>
            </a:xfrm>
            <a:prstGeom prst="rect">
              <a:avLst/>
            </a:prstGeom>
            <a:noFill/>
          </p:spPr>
          <p:txBody>
            <a:bodyPr wrap="none" rtlCol="0">
              <a:spAutoFit/>
            </a:bodyPr>
            <a:lstStyle>
              <a:defPPr>
                <a:defRPr lang="en-US"/>
              </a:defPPr>
              <a:lvl1pPr>
                <a:defRPr sz="1200" i="1">
                  <a:latin typeface="Adobe Arabic" pitchFamily="18" charset="-78"/>
                  <a:cs typeface="Adobe Arabic" pitchFamily="18" charset="-78"/>
                </a:defRPr>
              </a:lvl1pPr>
            </a:lstStyle>
            <a:p>
              <a:r>
                <a:rPr lang="en-US" dirty="0"/>
                <a:t>[</a:t>
              </a:r>
              <a:r>
                <a:rPr lang="en-US" dirty="0" err="1"/>
                <a:t>Quin</a:t>
              </a:r>
              <a:r>
                <a:rPr lang="en-US" dirty="0"/>
                <a:t>, 2011]</a:t>
              </a:r>
            </a:p>
          </p:txBody>
        </p:sp>
      </p:grpSp>
      <p:sp>
        <p:nvSpPr>
          <p:cNvPr id="15" name="Title 1"/>
          <p:cNvSpPr>
            <a:spLocks noGrp="1"/>
          </p:cNvSpPr>
          <p:nvPr>
            <p:ph type="title"/>
          </p:nvPr>
        </p:nvSpPr>
        <p:spPr>
          <a:xfrm>
            <a:off x="838200" y="55616"/>
            <a:ext cx="8796781" cy="1143000"/>
          </a:xfrm>
        </p:spPr>
        <p:txBody>
          <a:bodyPr/>
          <a:lstStyle/>
          <a:p>
            <a:r>
              <a:rPr lang="en-GB" sz="2800" dirty="0"/>
              <a:t>Challenge on a object level</a:t>
            </a:r>
          </a:p>
        </p:txBody>
      </p:sp>
      <p:sp>
        <p:nvSpPr>
          <p:cNvPr id="16" name="TextBox 15"/>
          <p:cNvSpPr txBox="1"/>
          <p:nvPr/>
        </p:nvSpPr>
        <p:spPr>
          <a:xfrm>
            <a:off x="838200" y="1187701"/>
            <a:ext cx="7436138" cy="400110"/>
          </a:xfrm>
          <a:prstGeom prst="rect">
            <a:avLst/>
          </a:prstGeom>
          <a:noFill/>
        </p:spPr>
        <p:txBody>
          <a:bodyPr wrap="none" rtlCol="0">
            <a:spAutoFit/>
          </a:bodyPr>
          <a:lstStyle/>
          <a:p>
            <a:r>
              <a:rPr lang="en-US" sz="2000" dirty="0">
                <a:solidFill>
                  <a:srgbClr val="FF0000"/>
                </a:solidFill>
              </a:rPr>
              <a:t>Spatial distribution of reinforcement corrosion of concrete structures:</a:t>
            </a:r>
          </a:p>
        </p:txBody>
      </p:sp>
      <p:sp>
        <p:nvSpPr>
          <p:cNvPr id="2" name="Slide Number Placeholder 1"/>
          <p:cNvSpPr>
            <a:spLocks noGrp="1"/>
          </p:cNvSpPr>
          <p:nvPr>
            <p:ph type="sldNum" sz="quarter" idx="10"/>
          </p:nvPr>
        </p:nvSpPr>
        <p:spPr/>
        <p:txBody>
          <a:bodyPr/>
          <a:lstStyle/>
          <a:p>
            <a:pPr>
              <a:defRPr/>
            </a:pPr>
            <a:r>
              <a:rPr lang="en-US"/>
              <a:t>[ </a:t>
            </a:r>
            <a:fld id="{B68FFA6E-A359-464A-A1B0-4127D023734F}" type="slidenum">
              <a:rPr lang="en-US" smtClean="0"/>
              <a:pPr>
                <a:defRPr/>
              </a:pPr>
              <a:t>4</a:t>
            </a:fld>
            <a:r>
              <a:rPr lang="en-US"/>
              <a:t> </a:t>
            </a:r>
          </a:p>
        </p:txBody>
      </p:sp>
      <p:grpSp>
        <p:nvGrpSpPr>
          <p:cNvPr id="5" name="Group 4">
            <a:extLst>
              <a:ext uri="{FF2B5EF4-FFF2-40B4-BE49-F238E27FC236}">
                <a16:creationId xmlns:a16="http://schemas.microsoft.com/office/drawing/2014/main" id="{AECCE10A-B3FA-574D-8167-A2064B018A3E}"/>
              </a:ext>
            </a:extLst>
          </p:cNvPr>
          <p:cNvGrpSpPr/>
          <p:nvPr/>
        </p:nvGrpSpPr>
        <p:grpSpPr>
          <a:xfrm>
            <a:off x="7482135" y="4812218"/>
            <a:ext cx="4481823" cy="1797208"/>
            <a:chOff x="2928551" y="1939040"/>
            <a:chExt cx="7983484" cy="3201372"/>
          </a:xfrm>
        </p:grpSpPr>
        <p:grpSp>
          <p:nvGrpSpPr>
            <p:cNvPr id="22" name="Group 21">
              <a:extLst>
                <a:ext uri="{FF2B5EF4-FFF2-40B4-BE49-F238E27FC236}">
                  <a16:creationId xmlns:a16="http://schemas.microsoft.com/office/drawing/2014/main" id="{2C051107-F32F-B846-AAB1-0B02999C6826}"/>
                </a:ext>
              </a:extLst>
            </p:cNvPr>
            <p:cNvGrpSpPr/>
            <p:nvPr/>
          </p:nvGrpSpPr>
          <p:grpSpPr>
            <a:xfrm>
              <a:off x="3258078" y="1939040"/>
              <a:ext cx="7209110" cy="1411845"/>
              <a:chOff x="1588901" y="1825625"/>
              <a:chExt cx="6130954" cy="1074036"/>
            </a:xfrm>
          </p:grpSpPr>
          <p:pic>
            <p:nvPicPr>
              <p:cNvPr id="23" name="Picture 2">
                <a:extLst>
                  <a:ext uri="{FF2B5EF4-FFF2-40B4-BE49-F238E27FC236}">
                    <a16:creationId xmlns:a16="http://schemas.microsoft.com/office/drawing/2014/main" id="{D8CAC4A4-5FF9-AB4D-8BCB-4C266ACAC097}"/>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523" t="50000" r="70929"/>
              <a:stretch/>
            </p:blipFill>
            <p:spPr bwMode="auto">
              <a:xfrm>
                <a:off x="1588901" y="1833805"/>
                <a:ext cx="1573522" cy="1065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2">
                <a:extLst>
                  <a:ext uri="{FF2B5EF4-FFF2-40B4-BE49-F238E27FC236}">
                    <a16:creationId xmlns:a16="http://schemas.microsoft.com/office/drawing/2014/main" id="{707FD569-E2A6-6742-B61D-46BDDAE4C7E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9750" t="50000" r="46749"/>
              <a:stretch/>
            </p:blipFill>
            <p:spPr bwMode="auto">
              <a:xfrm>
                <a:off x="3168644" y="1825625"/>
                <a:ext cx="1506378" cy="1065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2">
                <a:extLst>
                  <a:ext uri="{FF2B5EF4-FFF2-40B4-BE49-F238E27FC236}">
                    <a16:creationId xmlns:a16="http://schemas.microsoft.com/office/drawing/2014/main" id="{6DA70008-E1C1-EB41-AEA1-601ED18814A3}"/>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3411" t="50000" r="22603"/>
              <a:stretch/>
            </p:blipFill>
            <p:spPr bwMode="auto">
              <a:xfrm>
                <a:off x="4709824" y="1825625"/>
                <a:ext cx="1537501" cy="1065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2">
                <a:extLst>
                  <a:ext uri="{FF2B5EF4-FFF2-40B4-BE49-F238E27FC236}">
                    <a16:creationId xmlns:a16="http://schemas.microsoft.com/office/drawing/2014/main" id="{2C94C53C-9844-1D4A-9A45-0B0E3C020EF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77402" t="50000"/>
              <a:stretch/>
            </p:blipFill>
            <p:spPr bwMode="auto">
              <a:xfrm>
                <a:off x="6269229" y="1825625"/>
                <a:ext cx="1450626" cy="1065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7" name="Oval 26">
              <a:extLst>
                <a:ext uri="{FF2B5EF4-FFF2-40B4-BE49-F238E27FC236}">
                  <a16:creationId xmlns:a16="http://schemas.microsoft.com/office/drawing/2014/main" id="{41FA7EA2-7AC5-A04F-BC8E-7BD617DC1059}"/>
                </a:ext>
              </a:extLst>
            </p:cNvPr>
            <p:cNvSpPr/>
            <p:nvPr/>
          </p:nvSpPr>
          <p:spPr>
            <a:xfrm>
              <a:off x="6609194" y="3679434"/>
              <a:ext cx="2400737" cy="1460978"/>
            </a:xfrm>
            <a:prstGeom prst="ellipse">
              <a:avLst/>
            </a:prstGeom>
            <a:solidFill>
              <a:srgbClr val="000099">
                <a:alpha val="12157"/>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rgbClr val="000099"/>
                  </a:solidFill>
                </a:rPr>
                <a:t>Strength </a:t>
              </a:r>
            </a:p>
            <a:p>
              <a:pPr algn="ctr"/>
              <a:r>
                <a:rPr lang="en-US" sz="1000" dirty="0">
                  <a:solidFill>
                    <a:srgbClr val="000099"/>
                  </a:solidFill>
                </a:rPr>
                <a:t>degradation</a:t>
              </a:r>
            </a:p>
            <a:p>
              <a:pPr algn="ctr"/>
              <a:endParaRPr lang="en-US" sz="1000" dirty="0">
                <a:solidFill>
                  <a:srgbClr val="000099"/>
                </a:solidFill>
              </a:endParaRPr>
            </a:p>
          </p:txBody>
        </p:sp>
        <p:sp>
          <p:nvSpPr>
            <p:cNvPr id="28" name="Oval 27">
              <a:extLst>
                <a:ext uri="{FF2B5EF4-FFF2-40B4-BE49-F238E27FC236}">
                  <a16:creationId xmlns:a16="http://schemas.microsoft.com/office/drawing/2014/main" id="{E41FD512-EE6C-7F4D-A7CF-1E731C769742}"/>
                </a:ext>
              </a:extLst>
            </p:cNvPr>
            <p:cNvSpPr/>
            <p:nvPr/>
          </p:nvSpPr>
          <p:spPr>
            <a:xfrm>
              <a:off x="4731803" y="3679434"/>
              <a:ext cx="2400737" cy="1460978"/>
            </a:xfrm>
            <a:prstGeom prst="ellipse">
              <a:avLst/>
            </a:prstGeom>
            <a:solidFill>
              <a:srgbClr val="000099">
                <a:alpha val="12157"/>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rgbClr val="000099"/>
                  </a:solidFill>
                </a:rPr>
                <a:t>Structural</a:t>
              </a:r>
            </a:p>
            <a:p>
              <a:pPr algn="ctr"/>
              <a:r>
                <a:rPr lang="en-US" sz="1000" dirty="0">
                  <a:solidFill>
                    <a:srgbClr val="000099"/>
                  </a:solidFill>
                </a:rPr>
                <a:t>reliability</a:t>
              </a:r>
            </a:p>
            <a:p>
              <a:pPr algn="ctr"/>
              <a:endParaRPr lang="en-US" sz="1000" dirty="0">
                <a:solidFill>
                  <a:srgbClr val="000099"/>
                </a:solidFill>
              </a:endParaRPr>
            </a:p>
          </p:txBody>
        </p:sp>
        <p:sp>
          <p:nvSpPr>
            <p:cNvPr id="29" name="Oval 28">
              <a:extLst>
                <a:ext uri="{FF2B5EF4-FFF2-40B4-BE49-F238E27FC236}">
                  <a16:creationId xmlns:a16="http://schemas.microsoft.com/office/drawing/2014/main" id="{2CEDCCF1-0D3C-0846-ACD9-D78C99117DED}"/>
                </a:ext>
              </a:extLst>
            </p:cNvPr>
            <p:cNvSpPr/>
            <p:nvPr/>
          </p:nvSpPr>
          <p:spPr>
            <a:xfrm>
              <a:off x="2928551" y="3679434"/>
              <a:ext cx="2400737" cy="1460978"/>
            </a:xfrm>
            <a:prstGeom prst="ellipse">
              <a:avLst/>
            </a:prstGeom>
            <a:solidFill>
              <a:srgbClr val="000099">
                <a:alpha val="12157"/>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rgbClr val="000099"/>
                  </a:solidFill>
                </a:rPr>
                <a:t>Risk assessment</a:t>
              </a:r>
            </a:p>
            <a:p>
              <a:pPr algn="ctr"/>
              <a:endParaRPr lang="en-US" sz="1000" dirty="0">
                <a:solidFill>
                  <a:srgbClr val="000099"/>
                </a:solidFill>
              </a:endParaRPr>
            </a:p>
          </p:txBody>
        </p:sp>
        <p:sp>
          <p:nvSpPr>
            <p:cNvPr id="30" name="Oval 29">
              <a:extLst>
                <a:ext uri="{FF2B5EF4-FFF2-40B4-BE49-F238E27FC236}">
                  <a16:creationId xmlns:a16="http://schemas.microsoft.com/office/drawing/2014/main" id="{D9D9777C-6FD7-4244-BE41-2FC049B54E30}"/>
                </a:ext>
              </a:extLst>
            </p:cNvPr>
            <p:cNvSpPr/>
            <p:nvPr/>
          </p:nvSpPr>
          <p:spPr>
            <a:xfrm>
              <a:off x="8511298" y="3679434"/>
              <a:ext cx="2400737" cy="1460978"/>
            </a:xfrm>
            <a:prstGeom prst="ellipse">
              <a:avLst/>
            </a:prstGeom>
            <a:solidFill>
              <a:srgbClr val="FF0000">
                <a:alpha val="12157"/>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rgbClr val="000099"/>
                  </a:solidFill>
                </a:rPr>
                <a:t>Materials </a:t>
              </a:r>
            </a:p>
            <a:p>
              <a:pPr algn="ctr"/>
              <a:r>
                <a:rPr lang="en-US" sz="1000" dirty="0">
                  <a:solidFill>
                    <a:srgbClr val="000099"/>
                  </a:solidFill>
                </a:rPr>
                <a:t>deterioration</a:t>
              </a:r>
            </a:p>
            <a:p>
              <a:pPr algn="ctr"/>
              <a:endParaRPr lang="en-US" sz="1000" dirty="0">
                <a:solidFill>
                  <a:srgbClr val="000099"/>
                </a:solidFill>
              </a:endParaRPr>
            </a:p>
          </p:txBody>
        </p:sp>
      </p:grpSp>
    </p:spTree>
    <p:extLst>
      <p:ext uri="{BB962C8B-B14F-4D97-AF65-F5344CB8AC3E}">
        <p14:creationId xmlns:p14="http://schemas.microsoft.com/office/powerpoint/2010/main" val="4037798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8128690" y="363930"/>
            <a:ext cx="2839420" cy="1992100"/>
            <a:chOff x="4860032" y="1293008"/>
            <a:chExt cx="3816424" cy="2135991"/>
          </a:xfrm>
        </p:grpSpPr>
        <p:pic>
          <p:nvPicPr>
            <p:cNvPr id="1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1293008"/>
              <a:ext cx="3816424" cy="213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 name="TextBox 2"/>
            <p:cNvSpPr txBox="1"/>
            <p:nvPr/>
          </p:nvSpPr>
          <p:spPr>
            <a:xfrm>
              <a:off x="7988826" y="3201766"/>
              <a:ext cx="663000" cy="174823"/>
            </a:xfrm>
            <a:prstGeom prst="rect">
              <a:avLst/>
            </a:prstGeom>
            <a:noFill/>
          </p:spPr>
          <p:txBody>
            <a:bodyPr wrap="none" rtlCol="0">
              <a:spAutoFit/>
            </a:bodyPr>
            <a:lstStyle>
              <a:defPPr>
                <a:defRPr lang="en-US"/>
              </a:defPPr>
              <a:lvl1pPr>
                <a:defRPr sz="1200" i="1">
                  <a:latin typeface="Adobe Arabic" pitchFamily="18" charset="-78"/>
                  <a:cs typeface="Adobe Arabic" pitchFamily="18" charset="-78"/>
                </a:defRPr>
              </a:lvl1pPr>
            </a:lstStyle>
            <a:p>
              <a:r>
                <a:rPr lang="en-US" dirty="0"/>
                <a:t>[</a:t>
              </a:r>
              <a:r>
                <a:rPr lang="en-US" dirty="0" err="1"/>
                <a:t>Quin</a:t>
              </a:r>
              <a:r>
                <a:rPr lang="en-US" dirty="0"/>
                <a:t>, 2011]</a:t>
              </a:r>
            </a:p>
          </p:txBody>
        </p:sp>
      </p:grpSp>
      <p:sp>
        <p:nvSpPr>
          <p:cNvPr id="15" name="Title 1"/>
          <p:cNvSpPr>
            <a:spLocks noGrp="1"/>
          </p:cNvSpPr>
          <p:nvPr>
            <p:ph type="title"/>
          </p:nvPr>
        </p:nvSpPr>
        <p:spPr>
          <a:xfrm>
            <a:off x="838200" y="55616"/>
            <a:ext cx="8796781" cy="1143000"/>
          </a:xfrm>
        </p:spPr>
        <p:txBody>
          <a:bodyPr/>
          <a:lstStyle/>
          <a:p>
            <a:r>
              <a:rPr lang="en-GB" sz="2800" dirty="0"/>
              <a:t>Challenge on a object level</a:t>
            </a:r>
          </a:p>
        </p:txBody>
      </p:sp>
      <p:sp>
        <p:nvSpPr>
          <p:cNvPr id="16" name="TextBox 15"/>
          <p:cNvSpPr txBox="1"/>
          <p:nvPr/>
        </p:nvSpPr>
        <p:spPr>
          <a:xfrm>
            <a:off x="838200" y="1187701"/>
            <a:ext cx="7436138" cy="400110"/>
          </a:xfrm>
          <a:prstGeom prst="rect">
            <a:avLst/>
          </a:prstGeom>
          <a:noFill/>
        </p:spPr>
        <p:txBody>
          <a:bodyPr wrap="none" rtlCol="0">
            <a:spAutoFit/>
          </a:bodyPr>
          <a:lstStyle/>
          <a:p>
            <a:r>
              <a:rPr lang="en-US" sz="2000" dirty="0"/>
              <a:t>Spatial distribution of reinforcement corrosion of concrete structures:</a:t>
            </a:r>
          </a:p>
        </p:txBody>
      </p:sp>
      <p:sp>
        <p:nvSpPr>
          <p:cNvPr id="2" name="Slide Number Placeholder 1"/>
          <p:cNvSpPr>
            <a:spLocks noGrp="1"/>
          </p:cNvSpPr>
          <p:nvPr>
            <p:ph type="sldNum" sz="quarter" idx="10"/>
          </p:nvPr>
        </p:nvSpPr>
        <p:spPr/>
        <p:txBody>
          <a:bodyPr/>
          <a:lstStyle/>
          <a:p>
            <a:pPr>
              <a:defRPr/>
            </a:pPr>
            <a:r>
              <a:rPr lang="en-US"/>
              <a:t>[ </a:t>
            </a:r>
            <a:fld id="{B68FFA6E-A359-464A-A1B0-4127D023734F}" type="slidenum">
              <a:rPr lang="en-US" smtClean="0"/>
              <a:pPr>
                <a:defRPr/>
              </a:pPr>
              <a:t>5</a:t>
            </a:fld>
            <a:r>
              <a:rPr lang="en-US"/>
              <a:t> </a:t>
            </a:r>
          </a:p>
        </p:txBody>
      </p:sp>
      <p:grpSp>
        <p:nvGrpSpPr>
          <p:cNvPr id="5" name="Group 4">
            <a:extLst>
              <a:ext uri="{FF2B5EF4-FFF2-40B4-BE49-F238E27FC236}">
                <a16:creationId xmlns:a16="http://schemas.microsoft.com/office/drawing/2014/main" id="{AECCE10A-B3FA-574D-8167-A2064B018A3E}"/>
              </a:ext>
            </a:extLst>
          </p:cNvPr>
          <p:cNvGrpSpPr/>
          <p:nvPr/>
        </p:nvGrpSpPr>
        <p:grpSpPr>
          <a:xfrm>
            <a:off x="7482135" y="4812218"/>
            <a:ext cx="4481823" cy="1797208"/>
            <a:chOff x="2928551" y="1939040"/>
            <a:chExt cx="7983484" cy="3201372"/>
          </a:xfrm>
        </p:grpSpPr>
        <p:grpSp>
          <p:nvGrpSpPr>
            <p:cNvPr id="22" name="Group 21">
              <a:extLst>
                <a:ext uri="{FF2B5EF4-FFF2-40B4-BE49-F238E27FC236}">
                  <a16:creationId xmlns:a16="http://schemas.microsoft.com/office/drawing/2014/main" id="{2C051107-F32F-B846-AAB1-0B02999C6826}"/>
                </a:ext>
              </a:extLst>
            </p:cNvPr>
            <p:cNvGrpSpPr/>
            <p:nvPr/>
          </p:nvGrpSpPr>
          <p:grpSpPr>
            <a:xfrm>
              <a:off x="3258078" y="1939040"/>
              <a:ext cx="7209110" cy="1411845"/>
              <a:chOff x="1588901" y="1825625"/>
              <a:chExt cx="6130954" cy="1074036"/>
            </a:xfrm>
          </p:grpSpPr>
          <p:pic>
            <p:nvPicPr>
              <p:cNvPr id="23" name="Picture 2">
                <a:extLst>
                  <a:ext uri="{FF2B5EF4-FFF2-40B4-BE49-F238E27FC236}">
                    <a16:creationId xmlns:a16="http://schemas.microsoft.com/office/drawing/2014/main" id="{D8CAC4A4-5FF9-AB4D-8BCB-4C266ACAC097}"/>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523" t="50000" r="70929"/>
              <a:stretch/>
            </p:blipFill>
            <p:spPr bwMode="auto">
              <a:xfrm>
                <a:off x="1588901" y="1833805"/>
                <a:ext cx="1573522" cy="1065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2">
                <a:extLst>
                  <a:ext uri="{FF2B5EF4-FFF2-40B4-BE49-F238E27FC236}">
                    <a16:creationId xmlns:a16="http://schemas.microsoft.com/office/drawing/2014/main" id="{707FD569-E2A6-6742-B61D-46BDDAE4C7E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9750" t="50000" r="46749"/>
              <a:stretch/>
            </p:blipFill>
            <p:spPr bwMode="auto">
              <a:xfrm>
                <a:off x="3168644" y="1825625"/>
                <a:ext cx="1506378" cy="1065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2">
                <a:extLst>
                  <a:ext uri="{FF2B5EF4-FFF2-40B4-BE49-F238E27FC236}">
                    <a16:creationId xmlns:a16="http://schemas.microsoft.com/office/drawing/2014/main" id="{6DA70008-E1C1-EB41-AEA1-601ED18814A3}"/>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3411" t="50000" r="22603"/>
              <a:stretch/>
            </p:blipFill>
            <p:spPr bwMode="auto">
              <a:xfrm>
                <a:off x="4709824" y="1825625"/>
                <a:ext cx="1537501" cy="1065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2">
                <a:extLst>
                  <a:ext uri="{FF2B5EF4-FFF2-40B4-BE49-F238E27FC236}">
                    <a16:creationId xmlns:a16="http://schemas.microsoft.com/office/drawing/2014/main" id="{2C94C53C-9844-1D4A-9A45-0B0E3C020EF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77402" t="50000"/>
              <a:stretch/>
            </p:blipFill>
            <p:spPr bwMode="auto">
              <a:xfrm>
                <a:off x="6269229" y="1825625"/>
                <a:ext cx="1450626" cy="1065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7" name="Oval 26">
              <a:extLst>
                <a:ext uri="{FF2B5EF4-FFF2-40B4-BE49-F238E27FC236}">
                  <a16:creationId xmlns:a16="http://schemas.microsoft.com/office/drawing/2014/main" id="{41FA7EA2-7AC5-A04F-BC8E-7BD617DC1059}"/>
                </a:ext>
              </a:extLst>
            </p:cNvPr>
            <p:cNvSpPr/>
            <p:nvPr/>
          </p:nvSpPr>
          <p:spPr>
            <a:xfrm>
              <a:off x="6609194" y="3679434"/>
              <a:ext cx="2400737" cy="1460978"/>
            </a:xfrm>
            <a:prstGeom prst="ellipse">
              <a:avLst/>
            </a:prstGeom>
            <a:solidFill>
              <a:srgbClr val="FF0000">
                <a:alpha val="12157"/>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rgbClr val="000099"/>
                  </a:solidFill>
                </a:rPr>
                <a:t>Strength </a:t>
              </a:r>
            </a:p>
            <a:p>
              <a:pPr algn="ctr"/>
              <a:r>
                <a:rPr lang="en-US" sz="1000" dirty="0">
                  <a:solidFill>
                    <a:srgbClr val="000099"/>
                  </a:solidFill>
                </a:rPr>
                <a:t>degradation</a:t>
              </a:r>
            </a:p>
            <a:p>
              <a:pPr algn="ctr"/>
              <a:endParaRPr lang="en-US" sz="1000" dirty="0">
                <a:solidFill>
                  <a:srgbClr val="000099"/>
                </a:solidFill>
              </a:endParaRPr>
            </a:p>
          </p:txBody>
        </p:sp>
        <p:sp>
          <p:nvSpPr>
            <p:cNvPr id="28" name="Oval 27">
              <a:extLst>
                <a:ext uri="{FF2B5EF4-FFF2-40B4-BE49-F238E27FC236}">
                  <a16:creationId xmlns:a16="http://schemas.microsoft.com/office/drawing/2014/main" id="{E41FD512-EE6C-7F4D-A7CF-1E731C769742}"/>
                </a:ext>
              </a:extLst>
            </p:cNvPr>
            <p:cNvSpPr/>
            <p:nvPr/>
          </p:nvSpPr>
          <p:spPr>
            <a:xfrm>
              <a:off x="4731803" y="3679434"/>
              <a:ext cx="2400737" cy="1460978"/>
            </a:xfrm>
            <a:prstGeom prst="ellipse">
              <a:avLst/>
            </a:prstGeom>
            <a:solidFill>
              <a:srgbClr val="000099">
                <a:alpha val="12157"/>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rgbClr val="000099"/>
                  </a:solidFill>
                </a:rPr>
                <a:t>Structural</a:t>
              </a:r>
            </a:p>
            <a:p>
              <a:pPr algn="ctr"/>
              <a:r>
                <a:rPr lang="en-US" sz="1000" dirty="0">
                  <a:solidFill>
                    <a:srgbClr val="000099"/>
                  </a:solidFill>
                </a:rPr>
                <a:t>reliability</a:t>
              </a:r>
            </a:p>
            <a:p>
              <a:pPr algn="ctr"/>
              <a:endParaRPr lang="en-US" sz="1000" dirty="0">
                <a:solidFill>
                  <a:srgbClr val="000099"/>
                </a:solidFill>
              </a:endParaRPr>
            </a:p>
          </p:txBody>
        </p:sp>
        <p:sp>
          <p:nvSpPr>
            <p:cNvPr id="29" name="Oval 28">
              <a:extLst>
                <a:ext uri="{FF2B5EF4-FFF2-40B4-BE49-F238E27FC236}">
                  <a16:creationId xmlns:a16="http://schemas.microsoft.com/office/drawing/2014/main" id="{2CEDCCF1-0D3C-0846-ACD9-D78C99117DED}"/>
                </a:ext>
              </a:extLst>
            </p:cNvPr>
            <p:cNvSpPr/>
            <p:nvPr/>
          </p:nvSpPr>
          <p:spPr>
            <a:xfrm>
              <a:off x="2928551" y="3679434"/>
              <a:ext cx="2400737" cy="1460978"/>
            </a:xfrm>
            <a:prstGeom prst="ellipse">
              <a:avLst/>
            </a:prstGeom>
            <a:solidFill>
              <a:srgbClr val="000099">
                <a:alpha val="12157"/>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rgbClr val="000099"/>
                  </a:solidFill>
                </a:rPr>
                <a:t>Risk assessment</a:t>
              </a:r>
            </a:p>
            <a:p>
              <a:pPr algn="ctr"/>
              <a:endParaRPr lang="en-US" sz="1000" dirty="0">
                <a:solidFill>
                  <a:srgbClr val="000099"/>
                </a:solidFill>
              </a:endParaRPr>
            </a:p>
          </p:txBody>
        </p:sp>
        <p:sp>
          <p:nvSpPr>
            <p:cNvPr id="30" name="Oval 29">
              <a:extLst>
                <a:ext uri="{FF2B5EF4-FFF2-40B4-BE49-F238E27FC236}">
                  <a16:creationId xmlns:a16="http://schemas.microsoft.com/office/drawing/2014/main" id="{D9D9777C-6FD7-4244-BE41-2FC049B54E30}"/>
                </a:ext>
              </a:extLst>
            </p:cNvPr>
            <p:cNvSpPr/>
            <p:nvPr/>
          </p:nvSpPr>
          <p:spPr>
            <a:xfrm>
              <a:off x="8511298" y="3679434"/>
              <a:ext cx="2400737" cy="1460978"/>
            </a:xfrm>
            <a:prstGeom prst="ellipse">
              <a:avLst/>
            </a:prstGeom>
            <a:solidFill>
              <a:srgbClr val="FF0000">
                <a:alpha val="12157"/>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rgbClr val="000099"/>
                  </a:solidFill>
                </a:rPr>
                <a:t>Materials </a:t>
              </a:r>
            </a:p>
            <a:p>
              <a:pPr algn="ctr"/>
              <a:r>
                <a:rPr lang="en-US" sz="1000" dirty="0">
                  <a:solidFill>
                    <a:srgbClr val="000099"/>
                  </a:solidFill>
                </a:rPr>
                <a:t>deterioration</a:t>
              </a:r>
            </a:p>
            <a:p>
              <a:pPr algn="ctr"/>
              <a:endParaRPr lang="en-US" sz="1000" dirty="0">
                <a:solidFill>
                  <a:srgbClr val="000099"/>
                </a:solidFill>
              </a:endParaRPr>
            </a:p>
          </p:txBody>
        </p:sp>
      </p:grpSp>
      <p:sp>
        <p:nvSpPr>
          <p:cNvPr id="18" name="TextBox 17">
            <a:extLst>
              <a:ext uri="{FF2B5EF4-FFF2-40B4-BE49-F238E27FC236}">
                <a16:creationId xmlns:a16="http://schemas.microsoft.com/office/drawing/2014/main" id="{9E0D4130-4D2A-F346-B758-96D910BC0D6C}"/>
              </a:ext>
            </a:extLst>
          </p:cNvPr>
          <p:cNvSpPr txBox="1"/>
          <p:nvPr/>
        </p:nvSpPr>
        <p:spPr>
          <a:xfrm>
            <a:off x="838199" y="2356030"/>
            <a:ext cx="5177636" cy="400110"/>
          </a:xfrm>
          <a:prstGeom prst="rect">
            <a:avLst/>
          </a:prstGeom>
          <a:noFill/>
        </p:spPr>
        <p:txBody>
          <a:bodyPr wrap="none" rtlCol="0">
            <a:spAutoFit/>
          </a:bodyPr>
          <a:lstStyle/>
          <a:p>
            <a:r>
              <a:rPr lang="en-US" sz="2000" dirty="0">
                <a:solidFill>
                  <a:srgbClr val="FF0000"/>
                </a:solidFill>
              </a:rPr>
              <a:t>Probability of corrosion  -&gt;  Probability of failure</a:t>
            </a:r>
          </a:p>
        </p:txBody>
      </p:sp>
      <p:sp>
        <p:nvSpPr>
          <p:cNvPr id="20" name="TextBox 19">
            <a:extLst>
              <a:ext uri="{FF2B5EF4-FFF2-40B4-BE49-F238E27FC236}">
                <a16:creationId xmlns:a16="http://schemas.microsoft.com/office/drawing/2014/main" id="{295BE002-228E-874A-9925-BB1C760B6A4D}"/>
              </a:ext>
            </a:extLst>
          </p:cNvPr>
          <p:cNvSpPr txBox="1"/>
          <p:nvPr/>
        </p:nvSpPr>
        <p:spPr>
          <a:xfrm>
            <a:off x="5616296" y="5330768"/>
            <a:ext cx="1810345" cy="276999"/>
          </a:xfrm>
          <a:prstGeom prst="rect">
            <a:avLst/>
          </a:prstGeom>
          <a:noFill/>
        </p:spPr>
        <p:txBody>
          <a:bodyPr wrap="square" rtlCol="0">
            <a:spAutoFit/>
          </a:bodyPr>
          <a:lstStyle>
            <a:defPPr>
              <a:defRPr lang="en-US"/>
            </a:defPPr>
            <a:lvl1pPr>
              <a:defRPr sz="1200" i="1">
                <a:latin typeface="Adobe Arabic" pitchFamily="18" charset="-78"/>
                <a:cs typeface="Adobe Arabic" pitchFamily="18" charset="-78"/>
              </a:defRPr>
            </a:lvl1pPr>
          </a:lstStyle>
          <a:p>
            <a:r>
              <a:rPr lang="en-US" dirty="0"/>
              <a:t>[Hackl, Kohler, 2013]</a:t>
            </a:r>
          </a:p>
        </p:txBody>
      </p:sp>
      <p:pic>
        <p:nvPicPr>
          <p:cNvPr id="9" name="Picture 8">
            <a:extLst>
              <a:ext uri="{FF2B5EF4-FFF2-40B4-BE49-F238E27FC236}">
                <a16:creationId xmlns:a16="http://schemas.microsoft.com/office/drawing/2014/main" id="{8428F777-0DC2-4745-8CFC-9C0F452A940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5582" y="2889637"/>
            <a:ext cx="7130360" cy="2426098"/>
          </a:xfrm>
          <a:prstGeom prst="rect">
            <a:avLst/>
          </a:prstGeom>
        </p:spPr>
      </p:pic>
    </p:spTree>
    <p:extLst>
      <p:ext uri="{BB962C8B-B14F-4D97-AF65-F5344CB8AC3E}">
        <p14:creationId xmlns:p14="http://schemas.microsoft.com/office/powerpoint/2010/main" val="3731262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8128690" y="363930"/>
            <a:ext cx="2839420" cy="1992100"/>
            <a:chOff x="4860032" y="1293008"/>
            <a:chExt cx="3816424" cy="2135991"/>
          </a:xfrm>
        </p:grpSpPr>
        <p:pic>
          <p:nvPicPr>
            <p:cNvPr id="1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1293008"/>
              <a:ext cx="3816424" cy="213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3" name="TextBox 2"/>
            <p:cNvSpPr txBox="1"/>
            <p:nvPr/>
          </p:nvSpPr>
          <p:spPr>
            <a:xfrm>
              <a:off x="7988826" y="3201766"/>
              <a:ext cx="663000" cy="174823"/>
            </a:xfrm>
            <a:prstGeom prst="rect">
              <a:avLst/>
            </a:prstGeom>
            <a:noFill/>
          </p:spPr>
          <p:txBody>
            <a:bodyPr wrap="none" rtlCol="0">
              <a:spAutoFit/>
            </a:bodyPr>
            <a:lstStyle>
              <a:defPPr>
                <a:defRPr lang="en-US"/>
              </a:defPPr>
              <a:lvl1pPr>
                <a:defRPr sz="1200" i="1">
                  <a:latin typeface="Adobe Arabic" pitchFamily="18" charset="-78"/>
                  <a:cs typeface="Adobe Arabic" pitchFamily="18" charset="-78"/>
                </a:defRPr>
              </a:lvl1pPr>
            </a:lstStyle>
            <a:p>
              <a:r>
                <a:rPr lang="en-US" dirty="0"/>
                <a:t>[</a:t>
              </a:r>
              <a:r>
                <a:rPr lang="en-US" dirty="0" err="1"/>
                <a:t>Quin</a:t>
              </a:r>
              <a:r>
                <a:rPr lang="en-US" dirty="0"/>
                <a:t>, 2011]</a:t>
              </a:r>
            </a:p>
          </p:txBody>
        </p:sp>
      </p:grpSp>
      <p:sp>
        <p:nvSpPr>
          <p:cNvPr id="15" name="Title 1"/>
          <p:cNvSpPr>
            <a:spLocks noGrp="1"/>
          </p:cNvSpPr>
          <p:nvPr>
            <p:ph type="title"/>
          </p:nvPr>
        </p:nvSpPr>
        <p:spPr>
          <a:xfrm>
            <a:off x="838200" y="55616"/>
            <a:ext cx="8796781" cy="1143000"/>
          </a:xfrm>
        </p:spPr>
        <p:txBody>
          <a:bodyPr/>
          <a:lstStyle/>
          <a:p>
            <a:r>
              <a:rPr lang="en-GB" sz="2800" dirty="0"/>
              <a:t>Challenge on a object level</a:t>
            </a:r>
          </a:p>
        </p:txBody>
      </p:sp>
      <p:sp>
        <p:nvSpPr>
          <p:cNvPr id="16" name="TextBox 15"/>
          <p:cNvSpPr txBox="1"/>
          <p:nvPr/>
        </p:nvSpPr>
        <p:spPr>
          <a:xfrm>
            <a:off x="838200" y="1187701"/>
            <a:ext cx="7436138" cy="400110"/>
          </a:xfrm>
          <a:prstGeom prst="rect">
            <a:avLst/>
          </a:prstGeom>
          <a:noFill/>
        </p:spPr>
        <p:txBody>
          <a:bodyPr wrap="none" rtlCol="0">
            <a:spAutoFit/>
          </a:bodyPr>
          <a:lstStyle/>
          <a:p>
            <a:r>
              <a:rPr lang="en-US" sz="2000" dirty="0"/>
              <a:t>Spatial distribution of reinforcement corrosion of concrete structures:</a:t>
            </a:r>
          </a:p>
        </p:txBody>
      </p:sp>
      <p:sp>
        <p:nvSpPr>
          <p:cNvPr id="2" name="Slide Number Placeholder 1"/>
          <p:cNvSpPr>
            <a:spLocks noGrp="1"/>
          </p:cNvSpPr>
          <p:nvPr>
            <p:ph type="sldNum" sz="quarter" idx="10"/>
          </p:nvPr>
        </p:nvSpPr>
        <p:spPr/>
        <p:txBody>
          <a:bodyPr/>
          <a:lstStyle/>
          <a:p>
            <a:pPr>
              <a:defRPr/>
            </a:pPr>
            <a:r>
              <a:rPr lang="en-US"/>
              <a:t>[ </a:t>
            </a:r>
            <a:fld id="{B68FFA6E-A359-464A-A1B0-4127D023734F}" type="slidenum">
              <a:rPr lang="en-US" smtClean="0"/>
              <a:pPr>
                <a:defRPr/>
              </a:pPr>
              <a:t>6</a:t>
            </a:fld>
            <a:r>
              <a:rPr lang="en-US"/>
              <a:t> </a:t>
            </a:r>
          </a:p>
        </p:txBody>
      </p:sp>
      <p:grpSp>
        <p:nvGrpSpPr>
          <p:cNvPr id="5" name="Group 4">
            <a:extLst>
              <a:ext uri="{FF2B5EF4-FFF2-40B4-BE49-F238E27FC236}">
                <a16:creationId xmlns:a16="http://schemas.microsoft.com/office/drawing/2014/main" id="{AECCE10A-B3FA-574D-8167-A2064B018A3E}"/>
              </a:ext>
            </a:extLst>
          </p:cNvPr>
          <p:cNvGrpSpPr/>
          <p:nvPr/>
        </p:nvGrpSpPr>
        <p:grpSpPr>
          <a:xfrm>
            <a:off x="7482135" y="4812218"/>
            <a:ext cx="4481823" cy="1797208"/>
            <a:chOff x="2928551" y="1939040"/>
            <a:chExt cx="7983484" cy="3201372"/>
          </a:xfrm>
        </p:grpSpPr>
        <p:grpSp>
          <p:nvGrpSpPr>
            <p:cNvPr id="22" name="Group 21">
              <a:extLst>
                <a:ext uri="{FF2B5EF4-FFF2-40B4-BE49-F238E27FC236}">
                  <a16:creationId xmlns:a16="http://schemas.microsoft.com/office/drawing/2014/main" id="{2C051107-F32F-B846-AAB1-0B02999C6826}"/>
                </a:ext>
              </a:extLst>
            </p:cNvPr>
            <p:cNvGrpSpPr/>
            <p:nvPr/>
          </p:nvGrpSpPr>
          <p:grpSpPr>
            <a:xfrm>
              <a:off x="3258078" y="1939040"/>
              <a:ext cx="7209110" cy="1411845"/>
              <a:chOff x="1588901" y="1825625"/>
              <a:chExt cx="6130954" cy="1074036"/>
            </a:xfrm>
          </p:grpSpPr>
          <p:pic>
            <p:nvPicPr>
              <p:cNvPr id="23" name="Picture 2">
                <a:extLst>
                  <a:ext uri="{FF2B5EF4-FFF2-40B4-BE49-F238E27FC236}">
                    <a16:creationId xmlns:a16="http://schemas.microsoft.com/office/drawing/2014/main" id="{D8CAC4A4-5FF9-AB4D-8BCB-4C266ACAC097}"/>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523" t="50000" r="70929"/>
              <a:stretch/>
            </p:blipFill>
            <p:spPr bwMode="auto">
              <a:xfrm>
                <a:off x="1588901" y="1833805"/>
                <a:ext cx="1573522" cy="1065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2">
                <a:extLst>
                  <a:ext uri="{FF2B5EF4-FFF2-40B4-BE49-F238E27FC236}">
                    <a16:creationId xmlns:a16="http://schemas.microsoft.com/office/drawing/2014/main" id="{707FD569-E2A6-6742-B61D-46BDDAE4C7EF}"/>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9750" t="50000" r="46749"/>
              <a:stretch/>
            </p:blipFill>
            <p:spPr bwMode="auto">
              <a:xfrm>
                <a:off x="3168644" y="1825625"/>
                <a:ext cx="1506378" cy="1065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5" name="Picture 2">
                <a:extLst>
                  <a:ext uri="{FF2B5EF4-FFF2-40B4-BE49-F238E27FC236}">
                    <a16:creationId xmlns:a16="http://schemas.microsoft.com/office/drawing/2014/main" id="{6DA70008-E1C1-EB41-AEA1-601ED18814A3}"/>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3411" t="50000" r="22603"/>
              <a:stretch/>
            </p:blipFill>
            <p:spPr bwMode="auto">
              <a:xfrm>
                <a:off x="4709824" y="1825625"/>
                <a:ext cx="1537501" cy="1065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6" name="Picture 2">
                <a:extLst>
                  <a:ext uri="{FF2B5EF4-FFF2-40B4-BE49-F238E27FC236}">
                    <a16:creationId xmlns:a16="http://schemas.microsoft.com/office/drawing/2014/main" id="{2C94C53C-9844-1D4A-9A45-0B0E3C020EF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77402" t="50000"/>
              <a:stretch/>
            </p:blipFill>
            <p:spPr bwMode="auto">
              <a:xfrm>
                <a:off x="6269229" y="1825625"/>
                <a:ext cx="1450626" cy="1065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7" name="Oval 26">
              <a:extLst>
                <a:ext uri="{FF2B5EF4-FFF2-40B4-BE49-F238E27FC236}">
                  <a16:creationId xmlns:a16="http://schemas.microsoft.com/office/drawing/2014/main" id="{41FA7EA2-7AC5-A04F-BC8E-7BD617DC1059}"/>
                </a:ext>
              </a:extLst>
            </p:cNvPr>
            <p:cNvSpPr/>
            <p:nvPr/>
          </p:nvSpPr>
          <p:spPr>
            <a:xfrm>
              <a:off x="6609194" y="3679434"/>
              <a:ext cx="2400737" cy="1460978"/>
            </a:xfrm>
            <a:prstGeom prst="ellipse">
              <a:avLst/>
            </a:prstGeom>
            <a:solidFill>
              <a:srgbClr val="FF0000">
                <a:alpha val="12157"/>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rgbClr val="000099"/>
                  </a:solidFill>
                </a:rPr>
                <a:t>Strength </a:t>
              </a:r>
            </a:p>
            <a:p>
              <a:pPr algn="ctr"/>
              <a:r>
                <a:rPr lang="en-US" sz="1000" dirty="0">
                  <a:solidFill>
                    <a:srgbClr val="000099"/>
                  </a:solidFill>
                </a:rPr>
                <a:t>degradation</a:t>
              </a:r>
            </a:p>
            <a:p>
              <a:pPr algn="ctr"/>
              <a:endParaRPr lang="en-US" sz="1000" dirty="0">
                <a:solidFill>
                  <a:srgbClr val="000099"/>
                </a:solidFill>
              </a:endParaRPr>
            </a:p>
          </p:txBody>
        </p:sp>
        <p:sp>
          <p:nvSpPr>
            <p:cNvPr id="28" name="Oval 27">
              <a:extLst>
                <a:ext uri="{FF2B5EF4-FFF2-40B4-BE49-F238E27FC236}">
                  <a16:creationId xmlns:a16="http://schemas.microsoft.com/office/drawing/2014/main" id="{E41FD512-EE6C-7F4D-A7CF-1E731C769742}"/>
                </a:ext>
              </a:extLst>
            </p:cNvPr>
            <p:cNvSpPr/>
            <p:nvPr/>
          </p:nvSpPr>
          <p:spPr>
            <a:xfrm>
              <a:off x="4731803" y="3679434"/>
              <a:ext cx="2400737" cy="1460978"/>
            </a:xfrm>
            <a:prstGeom prst="ellipse">
              <a:avLst/>
            </a:prstGeom>
            <a:solidFill>
              <a:srgbClr val="FF0000">
                <a:alpha val="12157"/>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rgbClr val="000099"/>
                  </a:solidFill>
                </a:rPr>
                <a:t>Structural</a:t>
              </a:r>
            </a:p>
            <a:p>
              <a:pPr algn="ctr"/>
              <a:r>
                <a:rPr lang="en-US" sz="1000" dirty="0">
                  <a:solidFill>
                    <a:srgbClr val="000099"/>
                  </a:solidFill>
                </a:rPr>
                <a:t>reliability</a:t>
              </a:r>
            </a:p>
            <a:p>
              <a:pPr algn="ctr"/>
              <a:endParaRPr lang="en-US" sz="1000" dirty="0">
                <a:solidFill>
                  <a:srgbClr val="000099"/>
                </a:solidFill>
              </a:endParaRPr>
            </a:p>
          </p:txBody>
        </p:sp>
        <p:sp>
          <p:nvSpPr>
            <p:cNvPr id="29" name="Oval 28">
              <a:extLst>
                <a:ext uri="{FF2B5EF4-FFF2-40B4-BE49-F238E27FC236}">
                  <a16:creationId xmlns:a16="http://schemas.microsoft.com/office/drawing/2014/main" id="{2CEDCCF1-0D3C-0846-ACD9-D78C99117DED}"/>
                </a:ext>
              </a:extLst>
            </p:cNvPr>
            <p:cNvSpPr/>
            <p:nvPr/>
          </p:nvSpPr>
          <p:spPr>
            <a:xfrm>
              <a:off x="2928551" y="3679434"/>
              <a:ext cx="2400737" cy="1460978"/>
            </a:xfrm>
            <a:prstGeom prst="ellipse">
              <a:avLst/>
            </a:prstGeom>
            <a:solidFill>
              <a:srgbClr val="000099">
                <a:alpha val="12157"/>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rgbClr val="000099"/>
                  </a:solidFill>
                </a:rPr>
                <a:t>Risk assessment</a:t>
              </a:r>
            </a:p>
            <a:p>
              <a:pPr algn="ctr"/>
              <a:endParaRPr lang="en-US" sz="1000" dirty="0">
                <a:solidFill>
                  <a:srgbClr val="000099"/>
                </a:solidFill>
              </a:endParaRPr>
            </a:p>
          </p:txBody>
        </p:sp>
        <p:sp>
          <p:nvSpPr>
            <p:cNvPr id="30" name="Oval 29">
              <a:extLst>
                <a:ext uri="{FF2B5EF4-FFF2-40B4-BE49-F238E27FC236}">
                  <a16:creationId xmlns:a16="http://schemas.microsoft.com/office/drawing/2014/main" id="{D9D9777C-6FD7-4244-BE41-2FC049B54E30}"/>
                </a:ext>
              </a:extLst>
            </p:cNvPr>
            <p:cNvSpPr/>
            <p:nvPr/>
          </p:nvSpPr>
          <p:spPr>
            <a:xfrm>
              <a:off x="8511298" y="3679434"/>
              <a:ext cx="2400737" cy="1460978"/>
            </a:xfrm>
            <a:prstGeom prst="ellipse">
              <a:avLst/>
            </a:prstGeom>
            <a:solidFill>
              <a:srgbClr val="FF0000">
                <a:alpha val="12157"/>
              </a:srgbClr>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rgbClr val="000099"/>
                  </a:solidFill>
                </a:rPr>
                <a:t>Materials </a:t>
              </a:r>
            </a:p>
            <a:p>
              <a:pPr algn="ctr"/>
              <a:r>
                <a:rPr lang="en-US" sz="1000" dirty="0">
                  <a:solidFill>
                    <a:srgbClr val="000099"/>
                  </a:solidFill>
                </a:rPr>
                <a:t>deterioration</a:t>
              </a:r>
            </a:p>
            <a:p>
              <a:pPr algn="ctr"/>
              <a:endParaRPr lang="en-US" sz="1000" dirty="0">
                <a:solidFill>
                  <a:srgbClr val="000099"/>
                </a:solidFill>
              </a:endParaRPr>
            </a:p>
          </p:txBody>
        </p:sp>
      </p:grpSp>
      <p:sp>
        <p:nvSpPr>
          <p:cNvPr id="18" name="TextBox 17">
            <a:extLst>
              <a:ext uri="{FF2B5EF4-FFF2-40B4-BE49-F238E27FC236}">
                <a16:creationId xmlns:a16="http://schemas.microsoft.com/office/drawing/2014/main" id="{9E0D4130-4D2A-F346-B758-96D910BC0D6C}"/>
              </a:ext>
            </a:extLst>
          </p:cNvPr>
          <p:cNvSpPr txBox="1"/>
          <p:nvPr/>
        </p:nvSpPr>
        <p:spPr>
          <a:xfrm>
            <a:off x="838199" y="2356030"/>
            <a:ext cx="5177636" cy="400110"/>
          </a:xfrm>
          <a:prstGeom prst="rect">
            <a:avLst/>
          </a:prstGeom>
          <a:noFill/>
        </p:spPr>
        <p:txBody>
          <a:bodyPr wrap="none" rtlCol="0">
            <a:spAutoFit/>
          </a:bodyPr>
          <a:lstStyle/>
          <a:p>
            <a:r>
              <a:rPr lang="en-US" sz="2000" dirty="0"/>
              <a:t>Probability of corrosion  -&gt;  Probability of failure</a:t>
            </a:r>
          </a:p>
        </p:txBody>
      </p:sp>
      <p:pic>
        <p:nvPicPr>
          <p:cNvPr id="19" name="Picture 2">
            <a:extLst>
              <a:ext uri="{FF2B5EF4-FFF2-40B4-BE49-F238E27FC236}">
                <a16:creationId xmlns:a16="http://schemas.microsoft.com/office/drawing/2014/main" id="{A6C9F2E4-4584-8641-B8F6-B985FC0337B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96749" y="2540473"/>
            <a:ext cx="3476464" cy="11944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extBox 19">
            <a:extLst>
              <a:ext uri="{FF2B5EF4-FFF2-40B4-BE49-F238E27FC236}">
                <a16:creationId xmlns:a16="http://schemas.microsoft.com/office/drawing/2014/main" id="{295BE002-228E-874A-9925-BB1C760B6A4D}"/>
              </a:ext>
            </a:extLst>
          </p:cNvPr>
          <p:cNvSpPr txBox="1"/>
          <p:nvPr/>
        </p:nvSpPr>
        <p:spPr>
          <a:xfrm>
            <a:off x="10330268" y="3691648"/>
            <a:ext cx="1810345" cy="184666"/>
          </a:xfrm>
          <a:prstGeom prst="rect">
            <a:avLst/>
          </a:prstGeom>
          <a:noFill/>
        </p:spPr>
        <p:txBody>
          <a:bodyPr wrap="square" rtlCol="0">
            <a:spAutoFit/>
          </a:bodyPr>
          <a:lstStyle>
            <a:defPPr>
              <a:defRPr lang="en-US"/>
            </a:defPPr>
            <a:lvl1pPr>
              <a:defRPr sz="1200" i="1">
                <a:latin typeface="Adobe Arabic" pitchFamily="18" charset="-78"/>
                <a:cs typeface="Adobe Arabic" pitchFamily="18" charset="-78"/>
              </a:defRPr>
            </a:lvl1pPr>
          </a:lstStyle>
          <a:p>
            <a:r>
              <a:rPr lang="en-US" sz="600" dirty="0"/>
              <a:t>[Hackl, Kohler, 2013]</a:t>
            </a:r>
          </a:p>
        </p:txBody>
      </p:sp>
      <p:sp>
        <p:nvSpPr>
          <p:cNvPr id="21" name="TextBox 20">
            <a:extLst>
              <a:ext uri="{FF2B5EF4-FFF2-40B4-BE49-F238E27FC236}">
                <a16:creationId xmlns:a16="http://schemas.microsoft.com/office/drawing/2014/main" id="{E38F5B11-821D-5D4B-A4C0-67EE96DE342C}"/>
              </a:ext>
            </a:extLst>
          </p:cNvPr>
          <p:cNvSpPr txBox="1"/>
          <p:nvPr/>
        </p:nvSpPr>
        <p:spPr>
          <a:xfrm>
            <a:off x="838198" y="3417816"/>
            <a:ext cx="3768852" cy="400110"/>
          </a:xfrm>
          <a:prstGeom prst="rect">
            <a:avLst/>
          </a:prstGeom>
          <a:noFill/>
        </p:spPr>
        <p:txBody>
          <a:bodyPr wrap="none" rtlCol="0">
            <a:spAutoFit/>
          </a:bodyPr>
          <a:lstStyle/>
          <a:p>
            <a:r>
              <a:rPr lang="en-US" sz="2000" dirty="0">
                <a:solidFill>
                  <a:srgbClr val="FF0000"/>
                </a:solidFill>
              </a:rPr>
              <a:t>The effect of inspection and repair</a:t>
            </a:r>
          </a:p>
        </p:txBody>
      </p:sp>
      <p:pic>
        <p:nvPicPr>
          <p:cNvPr id="33" name="Picture 3">
            <a:extLst>
              <a:ext uri="{FF2B5EF4-FFF2-40B4-BE49-F238E27FC236}">
                <a16:creationId xmlns:a16="http://schemas.microsoft.com/office/drawing/2014/main" id="{3351D507-EF53-5A4D-921F-42EEE29CC315}"/>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30226" y="3931300"/>
            <a:ext cx="6870193" cy="23208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4" name="TextBox 33">
            <a:extLst>
              <a:ext uri="{FF2B5EF4-FFF2-40B4-BE49-F238E27FC236}">
                <a16:creationId xmlns:a16="http://schemas.microsoft.com/office/drawing/2014/main" id="{52BB294A-BA43-8349-89B1-727E05A01521}"/>
              </a:ext>
            </a:extLst>
          </p:cNvPr>
          <p:cNvSpPr txBox="1"/>
          <p:nvPr/>
        </p:nvSpPr>
        <p:spPr>
          <a:xfrm>
            <a:off x="5387547" y="6199339"/>
            <a:ext cx="1878226" cy="276999"/>
          </a:xfrm>
          <a:prstGeom prst="rect">
            <a:avLst/>
          </a:prstGeom>
          <a:noFill/>
        </p:spPr>
        <p:txBody>
          <a:bodyPr wrap="square" rtlCol="0">
            <a:spAutoFit/>
          </a:bodyPr>
          <a:lstStyle>
            <a:defPPr>
              <a:defRPr lang="en-US"/>
            </a:defPPr>
            <a:lvl1pPr>
              <a:defRPr sz="1200" i="1">
                <a:latin typeface="Adobe Arabic" pitchFamily="18" charset="-78"/>
                <a:cs typeface="Adobe Arabic" pitchFamily="18" charset="-78"/>
              </a:defRPr>
            </a:lvl1pPr>
          </a:lstStyle>
          <a:p>
            <a:r>
              <a:rPr lang="en-US" dirty="0"/>
              <a:t>[Hackl, Kohler, 2013]</a:t>
            </a:r>
          </a:p>
        </p:txBody>
      </p:sp>
    </p:spTree>
    <p:extLst>
      <p:ext uri="{BB962C8B-B14F-4D97-AF65-F5344CB8AC3E}">
        <p14:creationId xmlns:p14="http://schemas.microsoft.com/office/powerpoint/2010/main" val="2416795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3405" y="2653044"/>
            <a:ext cx="1907547" cy="1907598"/>
          </a:xfrm>
          <a:prstGeom prst="rect">
            <a:avLst/>
          </a:prstGeom>
        </p:spPr>
      </p:pic>
      <p:sp>
        <p:nvSpPr>
          <p:cNvPr id="2" name="Title 1"/>
          <p:cNvSpPr>
            <a:spLocks noGrp="1"/>
          </p:cNvSpPr>
          <p:nvPr>
            <p:ph type="title"/>
          </p:nvPr>
        </p:nvSpPr>
        <p:spPr/>
        <p:txBody>
          <a:bodyPr>
            <a:normAutofit fontScale="90000"/>
          </a:bodyPr>
          <a:lstStyle/>
          <a:p>
            <a:r>
              <a:rPr lang="nb-NO" sz="3200" dirty="0" err="1"/>
              <a:t>Structural</a:t>
            </a:r>
            <a:r>
              <a:rPr lang="nb-NO" sz="3200" dirty="0"/>
              <a:t> </a:t>
            </a:r>
            <a:r>
              <a:rPr lang="nb-NO" sz="3200" dirty="0" err="1"/>
              <a:t>assessement</a:t>
            </a:r>
            <a:r>
              <a:rPr lang="nb-NO" sz="3200" dirty="0"/>
              <a:t> </a:t>
            </a:r>
            <a:r>
              <a:rPr lang="nb-NO" sz="3200" dirty="0" err="1"/>
              <a:t>requires</a:t>
            </a:r>
            <a:r>
              <a:rPr lang="nb-NO" sz="3200" dirty="0"/>
              <a:t> reliable data and </a:t>
            </a:r>
            <a:r>
              <a:rPr lang="nb-NO" sz="3200" dirty="0" err="1"/>
              <a:t>models</a:t>
            </a:r>
            <a:br>
              <a:rPr lang="nb-NO" sz="3200" dirty="0"/>
            </a:br>
            <a:r>
              <a:rPr lang="nb-NO" sz="3200" dirty="0" err="1"/>
              <a:t>Example</a:t>
            </a:r>
            <a:r>
              <a:rPr lang="nb-NO" sz="3200" dirty="0"/>
              <a:t>: </a:t>
            </a:r>
            <a:r>
              <a:rPr lang="nb-NO" sz="3200" dirty="0" err="1"/>
              <a:t>Assessment</a:t>
            </a:r>
            <a:r>
              <a:rPr lang="nb-NO" sz="3200" dirty="0"/>
              <a:t> </a:t>
            </a:r>
            <a:r>
              <a:rPr lang="nb-NO" sz="3200" dirty="0" err="1"/>
              <a:t>of</a:t>
            </a:r>
            <a:r>
              <a:rPr lang="nb-NO" sz="3200" dirty="0"/>
              <a:t> dam</a:t>
            </a:r>
            <a:br>
              <a:rPr lang="nb-NO" sz="3200" dirty="0"/>
            </a:br>
            <a:endParaRPr lang="nb-NO" sz="3200" dirty="0"/>
          </a:p>
        </p:txBody>
      </p:sp>
      <p:sp>
        <p:nvSpPr>
          <p:cNvPr id="3" name="Content Placeholder 2"/>
          <p:cNvSpPr>
            <a:spLocks noGrp="1"/>
          </p:cNvSpPr>
          <p:nvPr>
            <p:ph idx="1"/>
          </p:nvPr>
        </p:nvSpPr>
        <p:spPr/>
        <p:txBody>
          <a:bodyPr/>
          <a:lstStyle/>
          <a:p>
            <a:endParaRPr lang="en-GB" dirty="0"/>
          </a:p>
        </p:txBody>
      </p:sp>
      <p:cxnSp>
        <p:nvCxnSpPr>
          <p:cNvPr id="5" name="Curved Connector 4"/>
          <p:cNvCxnSpPr>
            <a:stCxn id="11" idx="0"/>
            <a:endCxn id="15" idx="1"/>
          </p:cNvCxnSpPr>
          <p:nvPr/>
        </p:nvCxnSpPr>
        <p:spPr>
          <a:xfrm rot="16200000" flipH="1">
            <a:off x="3056030" y="2174193"/>
            <a:ext cx="1010950" cy="1968653"/>
          </a:xfrm>
          <a:prstGeom prst="curvedConnector4">
            <a:avLst>
              <a:gd name="adj1" fmla="val -22612"/>
              <a:gd name="adj2" fmla="val 74224"/>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6" name="Curved Connector 5"/>
          <p:cNvCxnSpPr>
            <a:stCxn id="15" idx="3"/>
            <a:endCxn id="12" idx="0"/>
          </p:cNvCxnSpPr>
          <p:nvPr/>
        </p:nvCxnSpPr>
        <p:spPr>
          <a:xfrm flipV="1">
            <a:off x="7208299" y="2928406"/>
            <a:ext cx="1646124" cy="735588"/>
          </a:xfrm>
          <a:prstGeom prst="curvedConnector4">
            <a:avLst>
              <a:gd name="adj1" fmla="val 10721"/>
              <a:gd name="adj2" fmla="val 136257"/>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837734" y="4500471"/>
            <a:ext cx="1627240" cy="369332"/>
          </a:xfrm>
          <a:prstGeom prst="rect">
            <a:avLst/>
          </a:prstGeom>
          <a:noFill/>
        </p:spPr>
        <p:txBody>
          <a:bodyPr wrap="none" rtlCol="0">
            <a:spAutoFit/>
          </a:bodyPr>
          <a:lstStyle/>
          <a:p>
            <a:r>
              <a:rPr lang="en-GB" b="1" dirty="0"/>
              <a:t>Input: Material</a:t>
            </a:r>
          </a:p>
        </p:txBody>
      </p:sp>
      <p:sp>
        <p:nvSpPr>
          <p:cNvPr id="9" name="TextBox 8"/>
          <p:cNvSpPr txBox="1"/>
          <p:nvPr/>
        </p:nvSpPr>
        <p:spPr>
          <a:xfrm>
            <a:off x="7826128" y="4516254"/>
            <a:ext cx="1992661" cy="369332"/>
          </a:xfrm>
          <a:prstGeom prst="rect">
            <a:avLst/>
          </a:prstGeom>
          <a:noFill/>
        </p:spPr>
        <p:txBody>
          <a:bodyPr wrap="none" rtlCol="0">
            <a:spAutoFit/>
          </a:bodyPr>
          <a:lstStyle/>
          <a:p>
            <a:r>
              <a:rPr lang="en-GB" b="1" dirty="0"/>
              <a:t>Output: Resistance</a:t>
            </a:r>
          </a:p>
        </p:txBody>
      </p:sp>
      <p:pic>
        <p:nvPicPr>
          <p:cNvPr id="10" name="Picture 9"/>
          <p:cNvPicPr>
            <a:picLocks noChangeAspect="1"/>
          </p:cNvPicPr>
          <p:nvPr/>
        </p:nvPicPr>
        <p:blipFill>
          <a:blip r:embed="rId4"/>
          <a:stretch>
            <a:fillRect/>
          </a:stretch>
        </p:blipFill>
        <p:spPr>
          <a:xfrm>
            <a:off x="4545830" y="1493838"/>
            <a:ext cx="2530882" cy="1414638"/>
          </a:xfrm>
          <a:prstGeom prst="rect">
            <a:avLst/>
          </a:prstGeom>
        </p:spPr>
      </p:pic>
      <p:pic>
        <p:nvPicPr>
          <p:cNvPr id="12" name="Content Placeholder 12"/>
          <p:cNvPicPr>
            <a:picLocks noChangeAspect="1"/>
          </p:cNvPicPr>
          <p:nvPr/>
        </p:nvPicPr>
        <p:blipFill rotWithShape="1">
          <a:blip r:embed="rId5" cstate="print">
            <a:extLst>
              <a:ext uri="{28A0092B-C50C-407E-A947-70E740481C1C}">
                <a14:useLocalDpi xmlns:a14="http://schemas.microsoft.com/office/drawing/2010/main" val="0"/>
              </a:ext>
            </a:extLst>
          </a:blip>
          <a:srcRect l="5675" t="20476" r="16852" b="21217"/>
          <a:stretch/>
        </p:blipFill>
        <p:spPr>
          <a:xfrm>
            <a:off x="7561275" y="2928406"/>
            <a:ext cx="2586296" cy="1499473"/>
          </a:xfrm>
          <a:prstGeom prst="rect">
            <a:avLst/>
          </a:prstGeom>
        </p:spPr>
      </p:pic>
      <p:pic>
        <p:nvPicPr>
          <p:cNvPr id="15" name="Picture 11"/>
          <p:cNvPicPr>
            <a:picLocks noChangeAspect="1"/>
          </p:cNvPicPr>
          <p:nvPr/>
        </p:nvPicPr>
        <p:blipFill rotWithShape="1">
          <a:blip r:embed="rId6" cstate="print">
            <a:extLst>
              <a:ext uri="{28A0092B-C50C-407E-A947-70E740481C1C}">
                <a14:useLocalDpi xmlns:a14="http://schemas.microsoft.com/office/drawing/2010/main" val="0"/>
              </a:ext>
            </a:extLst>
          </a:blip>
          <a:srcRect l="5700" t="18727" r="16089" b="22269"/>
          <a:stretch/>
        </p:blipFill>
        <p:spPr>
          <a:xfrm>
            <a:off x="4545832" y="2890306"/>
            <a:ext cx="2662467" cy="1547375"/>
          </a:xfrm>
          <a:prstGeom prst="rect">
            <a:avLst/>
          </a:prstGeom>
        </p:spPr>
      </p:pic>
      <p:sp>
        <p:nvSpPr>
          <p:cNvPr id="24" name="TextBox 23"/>
          <p:cNvSpPr txBox="1"/>
          <p:nvPr/>
        </p:nvSpPr>
        <p:spPr>
          <a:xfrm>
            <a:off x="4876289" y="4516254"/>
            <a:ext cx="1526765" cy="369332"/>
          </a:xfrm>
          <a:prstGeom prst="rect">
            <a:avLst/>
          </a:prstGeom>
          <a:noFill/>
        </p:spPr>
        <p:txBody>
          <a:bodyPr wrap="none" rtlCol="0">
            <a:spAutoFit/>
          </a:bodyPr>
          <a:lstStyle/>
          <a:p>
            <a:r>
              <a:rPr lang="en-GB" b="1" dirty="0"/>
              <a:t>Model: NLFEA</a:t>
            </a:r>
          </a:p>
        </p:txBody>
      </p:sp>
      <p:sp>
        <p:nvSpPr>
          <p:cNvPr id="30" name="Rectangle 29"/>
          <p:cNvSpPr/>
          <p:nvPr/>
        </p:nvSpPr>
        <p:spPr>
          <a:xfrm>
            <a:off x="7662792" y="5312409"/>
            <a:ext cx="2354096" cy="750334"/>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400" dirty="0"/>
              <a:t>Knowledge</a:t>
            </a:r>
          </a:p>
        </p:txBody>
      </p:sp>
      <p:sp>
        <p:nvSpPr>
          <p:cNvPr id="31" name="Up Arrow Callout 30"/>
          <p:cNvSpPr/>
          <p:nvPr/>
        </p:nvSpPr>
        <p:spPr>
          <a:xfrm>
            <a:off x="1855380" y="4869803"/>
            <a:ext cx="2412460" cy="1162456"/>
          </a:xfrm>
          <a:prstGeom prst="upArrow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2400" dirty="0"/>
              <a:t>Knowledge</a:t>
            </a:r>
          </a:p>
        </p:txBody>
      </p:sp>
      <p:sp>
        <p:nvSpPr>
          <p:cNvPr id="32" name="Up Arrow Callout 31"/>
          <p:cNvSpPr/>
          <p:nvPr/>
        </p:nvSpPr>
        <p:spPr>
          <a:xfrm>
            <a:off x="4763951" y="4900287"/>
            <a:ext cx="2412460" cy="1162456"/>
          </a:xfrm>
          <a:prstGeom prst="upArrowCallou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nb-NO" sz="2400" dirty="0"/>
              <a:t>Knowledge</a:t>
            </a:r>
          </a:p>
        </p:txBody>
      </p:sp>
      <p:sp>
        <p:nvSpPr>
          <p:cNvPr id="17" name="TextBox 16"/>
          <p:cNvSpPr txBox="1"/>
          <p:nvPr/>
        </p:nvSpPr>
        <p:spPr>
          <a:xfrm>
            <a:off x="9776487" y="6311900"/>
            <a:ext cx="1866280" cy="338554"/>
          </a:xfrm>
          <a:prstGeom prst="rect">
            <a:avLst/>
          </a:prstGeom>
          <a:noFill/>
        </p:spPr>
        <p:txBody>
          <a:bodyPr wrap="none" rtlCol="0">
            <a:spAutoFit/>
          </a:bodyPr>
          <a:lstStyle/>
          <a:p>
            <a:r>
              <a:rPr lang="en-GB" sz="1600" dirty="0"/>
              <a:t>KT, NTNU, </a:t>
            </a:r>
            <a:r>
              <a:rPr lang="en-GB" sz="1600" dirty="0" err="1"/>
              <a:t>nov.</a:t>
            </a:r>
            <a:r>
              <a:rPr lang="en-GB" sz="1600" dirty="0"/>
              <a:t> 2018</a:t>
            </a:r>
          </a:p>
        </p:txBody>
      </p:sp>
    </p:spTree>
    <p:extLst>
      <p:ext uri="{BB962C8B-B14F-4D97-AF65-F5344CB8AC3E}">
        <p14:creationId xmlns:p14="http://schemas.microsoft.com/office/powerpoint/2010/main" val="4119362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979640" cy="1325563"/>
          </a:xfrm>
        </p:spPr>
        <p:txBody>
          <a:bodyPr>
            <a:normAutofit fontScale="90000"/>
          </a:bodyPr>
          <a:lstStyle/>
          <a:p>
            <a:r>
              <a:rPr lang="nb-NO" sz="3200" dirty="0" err="1"/>
              <a:t>Inspection</a:t>
            </a:r>
            <a:r>
              <a:rPr lang="nb-NO" sz="3200" dirty="0"/>
              <a:t> and </a:t>
            </a:r>
            <a:r>
              <a:rPr lang="nb-NO" sz="3200" dirty="0" err="1"/>
              <a:t>assessment</a:t>
            </a:r>
            <a:br>
              <a:rPr lang="nb-NO" sz="3200" dirty="0"/>
            </a:br>
            <a:r>
              <a:rPr lang="nb-NO" sz="3100" dirty="0" err="1"/>
              <a:t>Example</a:t>
            </a:r>
            <a:r>
              <a:rPr lang="nb-NO" sz="3100" dirty="0"/>
              <a:t>: Monitoring </a:t>
            </a:r>
            <a:r>
              <a:rPr lang="nb-NO" sz="3100" dirty="0" err="1"/>
              <a:t>of</a:t>
            </a:r>
            <a:r>
              <a:rPr lang="nb-NO" sz="3100" dirty="0"/>
              <a:t> </a:t>
            </a:r>
            <a:r>
              <a:rPr lang="nb-NO" sz="3100" dirty="0" err="1"/>
              <a:t>structural</a:t>
            </a:r>
            <a:r>
              <a:rPr lang="nb-NO" sz="3100" dirty="0"/>
              <a:t> </a:t>
            </a:r>
            <a:r>
              <a:rPr lang="nb-NO" sz="3100" dirty="0" err="1"/>
              <a:t>dynamic</a:t>
            </a:r>
            <a:r>
              <a:rPr lang="nb-NO" sz="3100" dirty="0"/>
              <a:t> </a:t>
            </a:r>
            <a:r>
              <a:rPr lang="nb-NO" sz="3100" dirty="0" err="1"/>
              <a:t>response</a:t>
            </a:r>
            <a:r>
              <a:rPr lang="nb-NO" sz="3100" dirty="0"/>
              <a:t> and </a:t>
            </a:r>
            <a:r>
              <a:rPr lang="nb-NO" sz="3100" dirty="0" err="1"/>
              <a:t>local</a:t>
            </a:r>
            <a:r>
              <a:rPr lang="nb-NO" sz="3100" dirty="0"/>
              <a:t> </a:t>
            </a:r>
            <a:r>
              <a:rPr lang="nb-NO" sz="3100" dirty="0" err="1"/>
              <a:t>wind</a:t>
            </a:r>
            <a:r>
              <a:rPr lang="nb-NO" sz="3100" dirty="0"/>
              <a:t>/</a:t>
            </a:r>
            <a:r>
              <a:rPr lang="nb-NO" sz="3100" dirty="0" err="1"/>
              <a:t>waves</a:t>
            </a:r>
            <a:endParaRPr lang="en-US" sz="3100" dirty="0"/>
          </a:p>
        </p:txBody>
      </p:sp>
      <p:sp>
        <p:nvSpPr>
          <p:cNvPr id="3" name="Text Placeholder 2"/>
          <p:cNvSpPr>
            <a:spLocks noGrp="1"/>
          </p:cNvSpPr>
          <p:nvPr>
            <p:ph type="body" idx="1"/>
          </p:nvPr>
        </p:nvSpPr>
        <p:spPr/>
        <p:txBody>
          <a:bodyPr/>
          <a:lstStyle/>
          <a:p>
            <a:r>
              <a:rPr lang="nb-NO" b="0" dirty="0"/>
              <a:t>Monitoring </a:t>
            </a:r>
            <a:endParaRPr lang="en-GB" b="0" dirty="0"/>
          </a:p>
        </p:txBody>
      </p:sp>
      <p:sp>
        <p:nvSpPr>
          <p:cNvPr id="8" name="Content Placeholder 7"/>
          <p:cNvSpPr>
            <a:spLocks noGrp="1"/>
          </p:cNvSpPr>
          <p:nvPr>
            <p:ph sz="half" idx="2"/>
          </p:nvPr>
        </p:nvSpPr>
        <p:spPr/>
        <p:txBody>
          <a:bodyPr>
            <a:normAutofit/>
          </a:bodyPr>
          <a:lstStyle/>
          <a:p>
            <a:pPr marL="0" indent="0">
              <a:buNone/>
            </a:pPr>
            <a:r>
              <a:rPr lang="nb-NO" sz="1800" dirty="0"/>
              <a:t>Data </a:t>
            </a:r>
            <a:r>
              <a:rPr lang="nb-NO" sz="1800" dirty="0" err="1"/>
              <a:t>tells</a:t>
            </a:r>
            <a:r>
              <a:rPr lang="nb-NO" sz="1800" dirty="0"/>
              <a:t> an </a:t>
            </a:r>
            <a:r>
              <a:rPr lang="nb-NO" sz="1800" dirty="0" err="1"/>
              <a:t>important</a:t>
            </a:r>
            <a:r>
              <a:rPr lang="nb-NO" sz="1800" dirty="0"/>
              <a:t> story</a:t>
            </a:r>
          </a:p>
          <a:p>
            <a:r>
              <a:rPr lang="nb-NO" sz="1800" dirty="0" err="1"/>
              <a:t>Assessment</a:t>
            </a:r>
            <a:r>
              <a:rPr lang="nb-NO" sz="1800" dirty="0"/>
              <a:t> </a:t>
            </a:r>
            <a:r>
              <a:rPr lang="nb-NO" sz="1800" dirty="0" err="1"/>
              <a:t>of</a:t>
            </a:r>
            <a:r>
              <a:rPr lang="nb-NO" sz="1800" dirty="0"/>
              <a:t> </a:t>
            </a:r>
            <a:r>
              <a:rPr lang="nb-NO" sz="1800" dirty="0" err="1"/>
              <a:t>prediction</a:t>
            </a:r>
            <a:r>
              <a:rPr lang="nb-NO" sz="1800" dirty="0"/>
              <a:t> </a:t>
            </a:r>
            <a:r>
              <a:rPr lang="nb-NO" sz="1800" dirty="0" err="1"/>
              <a:t>model</a:t>
            </a:r>
            <a:r>
              <a:rPr lang="nb-NO" sz="1800" dirty="0"/>
              <a:t> </a:t>
            </a:r>
            <a:r>
              <a:rPr lang="nb-NO" sz="1800" dirty="0" err="1"/>
              <a:t>uncertainties</a:t>
            </a:r>
            <a:endParaRPr lang="nb-NO" sz="1800" dirty="0"/>
          </a:p>
          <a:p>
            <a:r>
              <a:rPr lang="nb-NO" sz="1800" dirty="0" err="1"/>
              <a:t>Estimation</a:t>
            </a:r>
            <a:r>
              <a:rPr lang="nb-NO" sz="1800" dirty="0"/>
              <a:t> </a:t>
            </a:r>
            <a:r>
              <a:rPr lang="nb-NO" sz="1800" dirty="0" err="1"/>
              <a:t>of</a:t>
            </a:r>
            <a:r>
              <a:rPr lang="nb-NO" sz="1800" dirty="0"/>
              <a:t> </a:t>
            </a:r>
            <a:r>
              <a:rPr lang="nb-NO" sz="1800" dirty="0" err="1"/>
              <a:t>the</a:t>
            </a:r>
            <a:r>
              <a:rPr lang="nb-NO" sz="1800" dirty="0"/>
              <a:t> full-</a:t>
            </a:r>
            <a:r>
              <a:rPr lang="nb-NO" sz="1800" dirty="0" err="1"/>
              <a:t>field</a:t>
            </a:r>
            <a:r>
              <a:rPr lang="nb-NO" sz="1800" dirty="0"/>
              <a:t> global bridge </a:t>
            </a:r>
            <a:r>
              <a:rPr lang="nb-NO" sz="1800" dirty="0" err="1"/>
              <a:t>response</a:t>
            </a:r>
            <a:endParaRPr lang="nb-NO" sz="1800" dirty="0"/>
          </a:p>
          <a:p>
            <a:r>
              <a:rPr lang="nb-NO" sz="1800" dirty="0" err="1"/>
              <a:t>Identification</a:t>
            </a:r>
            <a:r>
              <a:rPr lang="nb-NO" sz="1800" dirty="0"/>
              <a:t> </a:t>
            </a:r>
            <a:r>
              <a:rPr lang="nb-NO" sz="1800" dirty="0" err="1"/>
              <a:t>of</a:t>
            </a:r>
            <a:r>
              <a:rPr lang="nb-NO" sz="1800" dirty="0"/>
              <a:t> </a:t>
            </a:r>
            <a:r>
              <a:rPr lang="nb-NO" sz="1800" dirty="0" err="1"/>
              <a:t>loads</a:t>
            </a:r>
            <a:endParaRPr lang="nb-NO" sz="1800" dirty="0"/>
          </a:p>
          <a:p>
            <a:pPr marL="0" indent="0">
              <a:buNone/>
            </a:pPr>
            <a:endParaRPr lang="en-GB" sz="1800" dirty="0"/>
          </a:p>
        </p:txBody>
      </p:sp>
      <p:sp>
        <p:nvSpPr>
          <p:cNvPr id="9" name="Text Placeholder 8"/>
          <p:cNvSpPr>
            <a:spLocks noGrp="1"/>
          </p:cNvSpPr>
          <p:nvPr>
            <p:ph type="body" sz="quarter" idx="3"/>
          </p:nvPr>
        </p:nvSpPr>
        <p:spPr/>
        <p:txBody>
          <a:bodyPr/>
          <a:lstStyle/>
          <a:p>
            <a:r>
              <a:rPr lang="en-GB" b="0" dirty="0"/>
              <a:t>Digital twin</a:t>
            </a:r>
          </a:p>
        </p:txBody>
      </p:sp>
      <p:sp>
        <p:nvSpPr>
          <p:cNvPr id="10" name="Content Placeholder 9"/>
          <p:cNvSpPr>
            <a:spLocks noGrp="1"/>
          </p:cNvSpPr>
          <p:nvPr>
            <p:ph sz="quarter" idx="4"/>
          </p:nvPr>
        </p:nvSpPr>
        <p:spPr/>
        <p:txBody>
          <a:bodyPr/>
          <a:lstStyle/>
          <a:p>
            <a:r>
              <a:rPr lang="nb-NO" sz="1800" dirty="0" err="1"/>
              <a:t>Finite</a:t>
            </a:r>
            <a:r>
              <a:rPr lang="nb-NO" sz="1800" dirty="0"/>
              <a:t> element </a:t>
            </a:r>
            <a:r>
              <a:rPr lang="nb-NO" sz="1800" dirty="0" err="1"/>
              <a:t>model</a:t>
            </a:r>
            <a:r>
              <a:rPr lang="nb-NO" sz="1800" dirty="0"/>
              <a:t> </a:t>
            </a:r>
            <a:r>
              <a:rPr lang="nb-NO" sz="1800" dirty="0" err="1"/>
              <a:t>updating</a:t>
            </a:r>
            <a:r>
              <a:rPr lang="nb-NO" sz="1800" dirty="0"/>
              <a:t> for </a:t>
            </a:r>
            <a:r>
              <a:rPr lang="nb-NO" sz="1800" dirty="0" err="1"/>
              <a:t>calibration</a:t>
            </a:r>
            <a:endParaRPr lang="nb-NO" sz="1800" dirty="0"/>
          </a:p>
          <a:p>
            <a:r>
              <a:rPr lang="nb-NO" sz="1800" dirty="0"/>
              <a:t>Health </a:t>
            </a:r>
            <a:r>
              <a:rPr lang="nb-NO" sz="1800" dirty="0" err="1"/>
              <a:t>condition</a:t>
            </a:r>
            <a:r>
              <a:rPr lang="nb-NO" sz="1800" dirty="0"/>
              <a:t> </a:t>
            </a:r>
            <a:r>
              <a:rPr lang="nb-NO" sz="1800" dirty="0" err="1"/>
              <a:t>assessment</a:t>
            </a:r>
            <a:r>
              <a:rPr lang="nb-NO" sz="1800" dirty="0"/>
              <a:t> </a:t>
            </a:r>
          </a:p>
          <a:p>
            <a:endParaRPr lang="en-GB" dirty="0"/>
          </a:p>
        </p:txBody>
      </p:sp>
      <p:pic>
        <p:nvPicPr>
          <p:cNvPr id="4" name="Content Placeholder 3"/>
          <p:cNvPicPr>
            <a:picLocks noGrp="1" noChangeAspect="1"/>
          </p:cNvPicPr>
          <p:nvPr>
            <p:ph idx="4294967295"/>
          </p:nvPr>
        </p:nvPicPr>
        <p:blipFill>
          <a:blip r:embed="rId3" cstate="print">
            <a:extLst>
              <a:ext uri="{28A0092B-C50C-407E-A947-70E740481C1C}">
                <a14:useLocalDpi xmlns:a14="http://schemas.microsoft.com/office/drawing/2010/main" val="0"/>
              </a:ext>
            </a:extLst>
          </a:blip>
          <a:stretch>
            <a:fillRect/>
          </a:stretch>
        </p:blipFill>
        <p:spPr>
          <a:xfrm>
            <a:off x="1303828" y="4125575"/>
            <a:ext cx="10515600" cy="2325687"/>
          </a:xfrm>
        </p:spPr>
      </p:pic>
      <p:sp>
        <p:nvSpPr>
          <p:cNvPr id="6" name="TextBox 5"/>
          <p:cNvSpPr txBox="1"/>
          <p:nvPr/>
        </p:nvSpPr>
        <p:spPr>
          <a:xfrm>
            <a:off x="9953148" y="6451262"/>
            <a:ext cx="1866280" cy="338554"/>
          </a:xfrm>
          <a:prstGeom prst="rect">
            <a:avLst/>
          </a:prstGeom>
          <a:noFill/>
        </p:spPr>
        <p:txBody>
          <a:bodyPr wrap="none" rtlCol="0">
            <a:spAutoFit/>
          </a:bodyPr>
          <a:lstStyle/>
          <a:p>
            <a:r>
              <a:rPr lang="en-GB" sz="1600" dirty="0"/>
              <a:t>KT, NTNU, </a:t>
            </a:r>
            <a:r>
              <a:rPr lang="en-GB" sz="1600" dirty="0" err="1"/>
              <a:t>nov.</a:t>
            </a:r>
            <a:r>
              <a:rPr lang="en-GB" sz="1600" dirty="0"/>
              <a:t> 2018</a:t>
            </a:r>
          </a:p>
        </p:txBody>
      </p:sp>
    </p:spTree>
    <p:extLst>
      <p:ext uri="{BB962C8B-B14F-4D97-AF65-F5344CB8AC3E}">
        <p14:creationId xmlns:p14="http://schemas.microsoft.com/office/powerpoint/2010/main" val="1982325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39787" y="365125"/>
            <a:ext cx="11278071" cy="1325563"/>
          </a:xfrm>
        </p:spPr>
        <p:txBody>
          <a:bodyPr/>
          <a:lstStyle/>
          <a:p>
            <a:r>
              <a:rPr lang="en-GB" sz="2800" dirty="0"/>
              <a:t>Inspection and assessment</a:t>
            </a:r>
            <a:br>
              <a:rPr lang="en-GB" sz="2800" dirty="0"/>
            </a:br>
            <a:r>
              <a:rPr lang="en-GB" sz="2800" dirty="0"/>
              <a:t>Example: ASR &amp; frost,</a:t>
            </a:r>
            <a:r>
              <a:rPr lang="nb-NO" altLang="nb-NO" sz="2800" dirty="0"/>
              <a:t> Tjeldsundet bridge, </a:t>
            </a:r>
            <a:r>
              <a:rPr lang="nb-NO" sz="2400" dirty="0"/>
              <a:t>(300m </a:t>
            </a:r>
            <a:r>
              <a:rPr lang="nb-NO" sz="2400" dirty="0" err="1"/>
              <a:t>suspension</a:t>
            </a:r>
            <a:r>
              <a:rPr lang="nb-NO" sz="2400" dirty="0"/>
              <a:t> bridge, 500m </a:t>
            </a:r>
            <a:r>
              <a:rPr lang="nb-NO" sz="2400" dirty="0" err="1"/>
              <a:t>viaduct</a:t>
            </a:r>
            <a:r>
              <a:rPr lang="nb-NO" sz="2400" dirty="0"/>
              <a:t>)</a:t>
            </a:r>
            <a:endParaRPr lang="en-GB" dirty="0"/>
          </a:p>
        </p:txBody>
      </p:sp>
      <p:sp>
        <p:nvSpPr>
          <p:cNvPr id="2" name="Content Placeholder 1"/>
          <p:cNvSpPr>
            <a:spLocks noGrp="1"/>
          </p:cNvSpPr>
          <p:nvPr>
            <p:ph type="body" idx="1"/>
          </p:nvPr>
        </p:nvSpPr>
        <p:spPr/>
        <p:txBody>
          <a:bodyPr>
            <a:normAutofit/>
          </a:bodyPr>
          <a:lstStyle/>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a:p>
            <a:endParaRPr lang="en-GB" dirty="0">
              <a:solidFill>
                <a:schemeClr val="tx1"/>
              </a:solidFill>
            </a:endParaRPr>
          </a:p>
        </p:txBody>
      </p:sp>
      <p:sp>
        <p:nvSpPr>
          <p:cNvPr id="8" name="Content Placeholder 7"/>
          <p:cNvSpPr>
            <a:spLocks noGrp="1"/>
          </p:cNvSpPr>
          <p:nvPr>
            <p:ph sz="half" idx="2"/>
          </p:nvPr>
        </p:nvSpPr>
        <p:spPr>
          <a:xfrm>
            <a:off x="839788" y="4442300"/>
            <a:ext cx="5157787" cy="2415699"/>
          </a:xfrm>
        </p:spPr>
        <p:txBody>
          <a:bodyPr>
            <a:normAutofit/>
          </a:bodyPr>
          <a:lstStyle/>
          <a:p>
            <a:pPr marL="0" indent="0">
              <a:buNone/>
            </a:pPr>
            <a:r>
              <a:rPr lang="en-GB" sz="1800" b="1" dirty="0"/>
              <a:t>Status and questions</a:t>
            </a:r>
          </a:p>
          <a:p>
            <a:r>
              <a:rPr lang="en-GB" sz="1800" dirty="0"/>
              <a:t>Cost estimate for a new bridge: 600 mill NOK</a:t>
            </a:r>
          </a:p>
          <a:p>
            <a:r>
              <a:rPr lang="nb-NO" altLang="nb-NO" sz="1800" dirty="0" err="1"/>
              <a:t>What</a:t>
            </a:r>
            <a:r>
              <a:rPr lang="nb-NO" altLang="nb-NO" sz="1800" dirty="0"/>
              <a:t> is </a:t>
            </a:r>
            <a:r>
              <a:rPr lang="nb-NO" altLang="nb-NO" sz="1800" dirty="0" err="1"/>
              <a:t>the</a:t>
            </a:r>
            <a:r>
              <a:rPr lang="nb-NO" altLang="nb-NO" sz="1800" dirty="0"/>
              <a:t> </a:t>
            </a:r>
            <a:r>
              <a:rPr lang="nb-NO" altLang="nb-NO" sz="1800" dirty="0" err="1"/>
              <a:t>remaining</a:t>
            </a:r>
            <a:r>
              <a:rPr lang="nb-NO" altLang="nb-NO" sz="1800" dirty="0"/>
              <a:t> </a:t>
            </a:r>
            <a:r>
              <a:rPr lang="nb-NO" altLang="nb-NO" sz="1800" dirty="0" err="1"/>
              <a:t>working</a:t>
            </a:r>
            <a:r>
              <a:rPr lang="nb-NO" altLang="nb-NO" sz="1800" dirty="0"/>
              <a:t> </a:t>
            </a:r>
            <a:r>
              <a:rPr lang="nb-NO" altLang="nb-NO" sz="1800" dirty="0" err="1"/>
              <a:t>life</a:t>
            </a:r>
            <a:r>
              <a:rPr lang="nb-NO" altLang="nb-NO" sz="1800" dirty="0"/>
              <a:t>? </a:t>
            </a:r>
          </a:p>
          <a:p>
            <a:r>
              <a:rPr lang="en-GB" sz="1800" dirty="0"/>
              <a:t>Economy and environmental consequences?</a:t>
            </a:r>
          </a:p>
          <a:p>
            <a:r>
              <a:rPr lang="en-GB" sz="1800" dirty="0"/>
              <a:t>How to optimize inspection, assessment, maintenance and repair?</a:t>
            </a:r>
          </a:p>
        </p:txBody>
      </p:sp>
      <p:sp>
        <p:nvSpPr>
          <p:cNvPr id="9" name="Text Placeholder 8"/>
          <p:cNvSpPr>
            <a:spLocks noGrp="1"/>
          </p:cNvSpPr>
          <p:nvPr>
            <p:ph type="body" sz="quarter" idx="3"/>
          </p:nvPr>
        </p:nvSpPr>
        <p:spPr/>
        <p:txBody>
          <a:bodyPr/>
          <a:lstStyle/>
          <a:p>
            <a:endParaRPr lang="en-GB"/>
          </a:p>
        </p:txBody>
      </p:sp>
      <p:sp>
        <p:nvSpPr>
          <p:cNvPr id="10" name="Content Placeholder 9"/>
          <p:cNvSpPr>
            <a:spLocks noGrp="1"/>
          </p:cNvSpPr>
          <p:nvPr>
            <p:ph sz="quarter" idx="4"/>
          </p:nvPr>
        </p:nvSpPr>
        <p:spPr>
          <a:xfrm>
            <a:off x="6172200" y="4442300"/>
            <a:ext cx="5671346" cy="2415699"/>
          </a:xfrm>
        </p:spPr>
        <p:txBody>
          <a:bodyPr>
            <a:normAutofit/>
          </a:bodyPr>
          <a:lstStyle/>
          <a:p>
            <a:pPr marL="0" indent="0">
              <a:buNone/>
            </a:pPr>
            <a:endParaRPr lang="en-GB" sz="1800" dirty="0"/>
          </a:p>
        </p:txBody>
      </p:sp>
      <p:sp>
        <p:nvSpPr>
          <p:cNvPr id="7" name="Content Placeholder 2"/>
          <p:cNvSpPr txBox="1">
            <a:spLocks/>
          </p:cNvSpPr>
          <p:nvPr/>
        </p:nvSpPr>
        <p:spPr>
          <a:xfrm>
            <a:off x="1892952" y="4171598"/>
            <a:ext cx="5829686" cy="231000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rgbClr val="0015BE"/>
                </a:solidFill>
                <a:latin typeface="Calibri Light" panose="020F0302020204030204" pitchFamily="34" charset="0"/>
                <a:ea typeface="+mn-ea"/>
                <a:cs typeface="Calibri Light" panose="020F03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rgbClr val="0015BE"/>
                </a:solidFill>
                <a:latin typeface="Calibri Light" panose="020F0302020204030204" pitchFamily="34" charset="0"/>
                <a:ea typeface="+mn-ea"/>
                <a:cs typeface="Calibri Light" panose="020F03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0015BE"/>
                </a:solidFill>
                <a:latin typeface="Calibri Light" panose="020F0302020204030204" pitchFamily="34" charset="0"/>
                <a:ea typeface="+mn-ea"/>
                <a:cs typeface="Calibri Light" panose="020F03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15BE"/>
                </a:solidFill>
                <a:latin typeface="Calibri Light" panose="020F0302020204030204" pitchFamily="34" charset="0"/>
                <a:ea typeface="+mn-ea"/>
                <a:cs typeface="Calibri Light" panose="020F03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15BE"/>
                </a:solidFill>
                <a:latin typeface="Calibri Light" panose="020F0302020204030204" pitchFamily="34" charset="0"/>
                <a:ea typeface="+mn-ea"/>
                <a:cs typeface="Calibri Light" panose="020F03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800" dirty="0">
              <a:solidFill>
                <a:schemeClr val="tx1"/>
              </a:solidFill>
            </a:endParaRPr>
          </a:p>
        </p:txBody>
      </p:sp>
      <p:pic>
        <p:nvPicPr>
          <p:cNvPr id="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350" y="1545821"/>
            <a:ext cx="4532341" cy="27658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96647" y="1500751"/>
            <a:ext cx="2844877" cy="2830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
          <p:cNvPicPr>
            <a:picLocks noChangeAspect="1"/>
          </p:cNvPicPr>
          <p:nvPr/>
        </p:nvPicPr>
        <p:blipFill rotWithShape="1">
          <a:blip r:embed="rId5">
            <a:extLst>
              <a:ext uri="{28A0092B-C50C-407E-A947-70E740481C1C}">
                <a14:useLocalDpi xmlns:a14="http://schemas.microsoft.com/office/drawing/2010/main" val="0"/>
              </a:ext>
            </a:extLst>
          </a:blip>
          <a:srcRect t="7744" b="11519"/>
          <a:stretch/>
        </p:blipFill>
        <p:spPr bwMode="auto">
          <a:xfrm>
            <a:off x="7541524" y="1563485"/>
            <a:ext cx="4637974" cy="273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p:cNvSpPr txBox="1"/>
          <p:nvPr/>
        </p:nvSpPr>
        <p:spPr>
          <a:xfrm>
            <a:off x="9776487" y="6311900"/>
            <a:ext cx="1866280" cy="338554"/>
          </a:xfrm>
          <a:prstGeom prst="rect">
            <a:avLst/>
          </a:prstGeom>
          <a:noFill/>
        </p:spPr>
        <p:txBody>
          <a:bodyPr wrap="none" rtlCol="0">
            <a:spAutoFit/>
          </a:bodyPr>
          <a:lstStyle/>
          <a:p>
            <a:r>
              <a:rPr lang="en-GB" sz="1600" dirty="0"/>
              <a:t>KT, NTNU, </a:t>
            </a:r>
            <a:r>
              <a:rPr lang="en-GB" sz="1600" dirty="0" err="1"/>
              <a:t>nov.</a:t>
            </a:r>
            <a:r>
              <a:rPr lang="en-GB" sz="1600" dirty="0"/>
              <a:t> 2018</a:t>
            </a:r>
          </a:p>
        </p:txBody>
      </p:sp>
    </p:spTree>
    <p:extLst>
      <p:ext uri="{BB962C8B-B14F-4D97-AF65-F5344CB8AC3E}">
        <p14:creationId xmlns:p14="http://schemas.microsoft.com/office/powerpoint/2010/main" val="24219949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1125</Words>
  <Application>Microsoft Macintosh PowerPoint</Application>
  <PresentationFormat>Widescreen</PresentationFormat>
  <Paragraphs>259</Paragraphs>
  <Slides>11</Slides>
  <Notes>11</Notes>
  <HiddenSlides>1</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Adobe Arabic</vt:lpstr>
      <vt:lpstr>Arial</vt:lpstr>
      <vt:lpstr>Calibri</vt:lpstr>
      <vt:lpstr>Calibri Light</vt:lpstr>
      <vt:lpstr>Office Theme</vt:lpstr>
      <vt:lpstr>Samarbeid/innovasjonsarbeid for vedlikeholdsstyring  Workshop NTNU/Statens vegvesen 9. november 2018, Trondheim</vt:lpstr>
      <vt:lpstr>Structural Engineering</vt:lpstr>
      <vt:lpstr>Scientific challenges on different scale levels</vt:lpstr>
      <vt:lpstr>Challenge on a object level</vt:lpstr>
      <vt:lpstr>Challenge on a object level</vt:lpstr>
      <vt:lpstr>Challenge on a object level</vt:lpstr>
      <vt:lpstr>Structural assessement requires reliable data and models Example: Assessment of dam </vt:lpstr>
      <vt:lpstr>Inspection and assessment Example: Monitoring of structural dynamic response and local wind/waves</vt:lpstr>
      <vt:lpstr>Inspection and assessment Example: ASR &amp; frost, Tjeldsundet bridge, (300m suspension bridge, 500m viaduct)</vt:lpstr>
      <vt:lpstr>Conceptual structural design and redesign  supports productivity and innovation Example: design optimization of bridge</vt:lpstr>
      <vt:lpstr>Norwegian national and county transportation structures - in numbers</vt:lpstr>
    </vt:vector>
  </TitlesOfParts>
  <Company>NTNU</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Mette Rica Geiker</dc:creator>
  <cp:lastModifiedBy>reviewer</cp:lastModifiedBy>
  <cp:revision>43</cp:revision>
  <dcterms:created xsi:type="dcterms:W3CDTF">2018-10-25T16:14:08Z</dcterms:created>
  <dcterms:modified xsi:type="dcterms:W3CDTF">2019-04-04T09:30:44Z</dcterms:modified>
</cp:coreProperties>
</file>